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300" r:id="rId2"/>
    <p:sldId id="323" r:id="rId3"/>
    <p:sldId id="2141411556" r:id="rId4"/>
    <p:sldId id="2141411550" r:id="rId5"/>
    <p:sldId id="2141411530" r:id="rId6"/>
    <p:sldId id="2141411529" r:id="rId7"/>
    <p:sldId id="2141411531" r:id="rId8"/>
    <p:sldId id="2141411532" r:id="rId9"/>
    <p:sldId id="2141411534" r:id="rId10"/>
    <p:sldId id="2141411535" r:id="rId11"/>
    <p:sldId id="2141411536" r:id="rId12"/>
    <p:sldId id="2141411537" r:id="rId13"/>
    <p:sldId id="2141411538" r:id="rId14"/>
    <p:sldId id="2141411539" r:id="rId15"/>
    <p:sldId id="2141411540" r:id="rId16"/>
    <p:sldId id="2141411541" r:id="rId17"/>
    <p:sldId id="2141411542" r:id="rId18"/>
    <p:sldId id="2141411543" r:id="rId19"/>
    <p:sldId id="2141411544" r:id="rId20"/>
    <p:sldId id="2141411545" r:id="rId21"/>
    <p:sldId id="332" r:id="rId22"/>
    <p:sldId id="2141411546" r:id="rId23"/>
    <p:sldId id="2141411547" r:id="rId24"/>
    <p:sldId id="2141411557" r:id="rId25"/>
    <p:sldId id="2141411548" r:id="rId26"/>
    <p:sldId id="2141411558" r:id="rId27"/>
    <p:sldId id="327" r:id="rId28"/>
  </p:sldIdLst>
  <p:sldSz cx="12192000" cy="6858000"/>
  <p:notesSz cx="6858000" cy="9144000"/>
  <p:embeddedFontLst>
    <p:embeddedFont>
      <p:font typeface="Atkinson Hyperlegible" pitchFamily="2"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ambria" panose="02040503050406030204" pitchFamily="18" charset="0"/>
      <p:regular r:id="rId38"/>
      <p:bold r:id="rId39"/>
      <p:italic r:id="rId40"/>
      <p:boldItalic r:id="rId41"/>
    </p:embeddedFont>
  </p:embeddedFontLst>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595959"/>
    <a:srgbClr val="98D7CE"/>
    <a:srgbClr val="31B09C"/>
    <a:srgbClr val="F20000"/>
    <a:srgbClr val="DA0000"/>
    <a:srgbClr val="D20000"/>
    <a:srgbClr val="CBEBE6"/>
    <a:srgbClr val="C7DDF1"/>
    <a:srgbClr val="BAE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65029" autoAdjust="0"/>
  </p:normalViewPr>
  <p:slideViewPr>
    <p:cSldViewPr snapToGrid="0">
      <p:cViewPr varScale="1">
        <p:scale>
          <a:sx n="74" d="100"/>
          <a:sy n="74" d="100"/>
        </p:scale>
        <p:origin x="1992" y="60"/>
      </p:cViewPr>
      <p:guideLst>
        <p:guide orient="horz" pos="2160"/>
        <p:guide pos="3840"/>
      </p:guideLst>
    </p:cSldViewPr>
  </p:slideViewPr>
  <p:notesTextViewPr>
    <p:cViewPr>
      <p:scale>
        <a:sx n="120" d="100"/>
        <a:sy n="120" d="100"/>
      </p:scale>
      <p:origin x="0" y="0"/>
    </p:cViewPr>
  </p:notesTextViewPr>
  <p:notesViewPr>
    <p:cSldViewPr snapToGrid="0">
      <p:cViewPr varScale="1">
        <p:scale>
          <a:sx n="87" d="100"/>
          <a:sy n="87" d="100"/>
        </p:scale>
        <p:origin x="298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19/01/2023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1 of Module 5.</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10. Waste receptacle bin with lid and plastic bin liner for biological waste. </a:t>
            </a:r>
            <a:r>
              <a:rPr lang="en-GB" sz="1200" b="0" i="0" u="none" strike="noStrike" kern="1200" dirty="0">
                <a:solidFill>
                  <a:schemeClr val="tx1"/>
                </a:solidFill>
                <a:effectLst/>
                <a:latin typeface="+mn-lt"/>
                <a:ea typeface="+mn-ea"/>
                <a:cs typeface="+mn-cs"/>
              </a:rPr>
              <a:t>Biological waste refers to body parts. The bin must be marked in some manner, and must have a lid and a plastic liner.</a:t>
            </a:r>
            <a:r>
              <a:rPr lang="en-GB" sz="1200" b="0" i="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11. Foot pedal operated waste bin for biological waste.</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2741943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12. Sharps container</a:t>
            </a:r>
            <a:r>
              <a:rPr lang="en-US" sz="1200" kern="1200" dirty="0">
                <a:solidFill>
                  <a:schemeClr val="tx1"/>
                </a:solidFill>
                <a:effectLst/>
                <a:latin typeface="+mn-lt"/>
                <a:ea typeface="+mn-ea"/>
                <a:cs typeface="+mn-cs"/>
              </a:rPr>
              <a:t>, which allows the safe deposit and collection of biologically or chemically contaminated used sharps – such as needles, lancets, scalpel blades, cannula, or other devices that present a hazard to a health care worker or patient.</a:t>
            </a:r>
            <a:r>
              <a:rPr lang="en-US"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container is typically designed to be: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puncture resistant;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leak-proof;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disposable.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identified with the </a:t>
            </a:r>
            <a:r>
              <a:rPr lang="en-US" sz="1200" b="1" kern="1200" dirty="0">
                <a:solidFill>
                  <a:schemeClr val="tx1"/>
                </a:solidFill>
                <a:effectLst/>
                <a:latin typeface="+mn-lt"/>
                <a:ea typeface="+mn-ea"/>
                <a:cs typeface="+mn-cs"/>
              </a:rPr>
              <a:t>universal biohazard symbol</a:t>
            </a:r>
            <a:r>
              <a:rPr lang="en-US" sz="1200" kern="1200" dirty="0">
                <a:solidFill>
                  <a:schemeClr val="tx1"/>
                </a:solidFill>
                <a:effectLst/>
                <a:latin typeface="+mn-lt"/>
                <a:ea typeface="+mn-ea"/>
                <a:cs typeface="+mn-cs"/>
              </a:rPr>
              <a:t> on its labeling.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2866026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13. Environmental disinfectant</a:t>
            </a:r>
            <a:r>
              <a:rPr lang="en-US" sz="1200" kern="1200" dirty="0">
                <a:solidFill>
                  <a:schemeClr val="tx1"/>
                </a:solidFill>
                <a:effectLst/>
                <a:latin typeface="+mn-lt"/>
                <a:ea typeface="+mn-ea"/>
                <a:cs typeface="+mn-cs"/>
              </a:rPr>
              <a:t>, which includes bleach and alcohol used on surfaces such as: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toilet seats;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telephones;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wash basins;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metal beds;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lockers;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door knobs, etc.</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187382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14. Non-reusable syringes</a:t>
            </a:r>
            <a:r>
              <a:rPr lang="en-US" sz="1200" kern="1200" dirty="0">
                <a:solidFill>
                  <a:schemeClr val="tx1"/>
                </a:solidFill>
                <a:effectLst/>
                <a:latin typeface="+mn-lt"/>
                <a:ea typeface="+mn-ea"/>
                <a:cs typeface="+mn-cs"/>
              </a:rPr>
              <a:t>. This could be: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b="1" kern="1200" dirty="0">
                <a:solidFill>
                  <a:schemeClr val="tx1"/>
                </a:solidFill>
                <a:effectLst/>
                <a:latin typeface="+mn-lt"/>
                <a:ea typeface="+mn-ea"/>
                <a:cs typeface="+mn-cs"/>
              </a:rPr>
              <a:t>all-plastic syringe</a:t>
            </a:r>
            <a:r>
              <a:rPr lang="en-US" sz="1200" kern="1200" dirty="0">
                <a:solidFill>
                  <a:schemeClr val="tx1"/>
                </a:solidFill>
                <a:effectLst/>
                <a:latin typeface="+mn-lt"/>
                <a:ea typeface="+mn-ea"/>
                <a:cs typeface="+mn-cs"/>
              </a:rPr>
              <a:t> with a </a:t>
            </a:r>
            <a:r>
              <a:rPr lang="en-US" sz="1200" b="1" kern="1200" dirty="0">
                <a:solidFill>
                  <a:schemeClr val="tx1"/>
                </a:solidFill>
                <a:effectLst/>
                <a:latin typeface="+mn-lt"/>
                <a:ea typeface="+mn-ea"/>
                <a:cs typeface="+mn-cs"/>
              </a:rPr>
              <a:t>separate needle</a:t>
            </a:r>
            <a:r>
              <a:rPr lang="en-US" sz="1200" kern="1200" dirty="0">
                <a:solidFill>
                  <a:schemeClr val="tx1"/>
                </a:solidFill>
                <a:effectLst/>
                <a:latin typeface="+mn-lt"/>
                <a:ea typeface="+mn-ea"/>
                <a:cs typeface="+mn-cs"/>
              </a:rPr>
              <a:t> designed for a single use; or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specifically modified disposable syringe with a </a:t>
            </a:r>
            <a:r>
              <a:rPr lang="en-US" sz="1200" b="1" kern="1200" dirty="0">
                <a:solidFill>
                  <a:schemeClr val="tx1"/>
                </a:solidFill>
                <a:effectLst/>
                <a:latin typeface="+mn-lt"/>
                <a:ea typeface="+mn-ea"/>
                <a:cs typeface="+mn-cs"/>
              </a:rPr>
              <a:t>fixed needle</a:t>
            </a:r>
            <a:r>
              <a:rPr lang="en-US" sz="1200" kern="1200" dirty="0">
                <a:solidFill>
                  <a:schemeClr val="tx1"/>
                </a:solidFill>
                <a:effectLst/>
                <a:latin typeface="+mn-lt"/>
                <a:ea typeface="+mn-ea"/>
                <a:cs typeface="+mn-cs"/>
              </a:rPr>
              <a:t>, which is automatically disabled by the plunger blocking after a single use.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1976774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15. Surgical masks</a:t>
            </a:r>
            <a:r>
              <a:rPr lang="en-US" sz="1200" kern="1200" dirty="0">
                <a:solidFill>
                  <a:schemeClr val="tx1"/>
                </a:solidFill>
                <a:effectLst/>
                <a:latin typeface="+mn-lt"/>
                <a:ea typeface="+mn-ea"/>
                <a:cs typeface="+mn-cs"/>
              </a:rPr>
              <a:t>, for:</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health care workers</a:t>
            </a:r>
            <a:r>
              <a:rPr lang="en-GB" sz="1200" b="0" kern="1200" dirty="0">
                <a:solidFill>
                  <a:schemeClr val="tx1"/>
                </a:solidFill>
                <a:effectLst/>
                <a:latin typeface="+mn-lt"/>
                <a:ea typeface="+mn-ea"/>
                <a:cs typeface="+mn-cs"/>
              </a:rPr>
              <a:t>, to protect themselves against large droplets, splashes, or sprays of bodily fluids, and to protect patients from the wearer’s respiratory emissions; and ​</a:t>
            </a:r>
          </a:p>
          <a:p>
            <a:pPr marL="171450" lvl="0" indent="-171450">
              <a:buFont typeface="Arial" panose="020B0604020202020204" pitchFamily="34" charset="0"/>
              <a:buChar char="•"/>
            </a:pPr>
            <a:endParaRPr lang="en-GB"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b="1" kern="1200" dirty="0">
                <a:solidFill>
                  <a:schemeClr val="tx1"/>
                </a:solidFill>
                <a:effectLst/>
                <a:latin typeface="+mn-lt"/>
                <a:ea typeface="+mn-ea"/>
                <a:cs typeface="+mn-cs"/>
              </a:rPr>
              <a:t>patients</a:t>
            </a:r>
            <a:r>
              <a:rPr lang="en-GB" sz="1200" b="0" kern="1200" dirty="0">
                <a:solidFill>
                  <a:schemeClr val="tx1"/>
                </a:solidFill>
                <a:effectLst/>
                <a:latin typeface="+mn-lt"/>
                <a:ea typeface="+mn-ea"/>
                <a:cs typeface="+mn-cs"/>
              </a:rPr>
              <a:t> who have a cough or suspected severe respiratory illness, including TB or COVID-19, to protect other people from infectious respiratory emissions.</a:t>
            </a: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598419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16. N95 face masks</a:t>
            </a:r>
            <a:r>
              <a:rPr lang="en-GB" sz="1200" b="0" i="0" u="none" strike="noStrike" kern="1200" dirty="0">
                <a:solidFill>
                  <a:schemeClr val="tx1"/>
                </a:solidFill>
                <a:effectLst/>
                <a:latin typeface="+mn-lt"/>
                <a:ea typeface="+mn-ea"/>
                <a:cs typeface="+mn-cs"/>
              </a:rPr>
              <a:t>, for health workers, to protect them against small particle aerosols and large droplets of bodily fluids.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1721229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17. and 18. Protective gowns. </a:t>
            </a:r>
            <a:r>
              <a:rPr lang="en-US" sz="1200" kern="1200" dirty="0">
                <a:solidFill>
                  <a:schemeClr val="tx1"/>
                </a:solidFill>
                <a:effectLst/>
                <a:latin typeface="+mn-lt"/>
                <a:ea typeface="+mn-ea"/>
                <a:cs typeface="+mn-cs"/>
              </a:rPr>
              <a:t>These are provided by the facility for staff to put on over their uniforms to protect them from contamination.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non-sterile gowns</a:t>
            </a:r>
            <a:r>
              <a:rPr lang="en-US" sz="1200" kern="1200" dirty="0">
                <a:solidFill>
                  <a:schemeClr val="tx1"/>
                </a:solidFill>
                <a:effectLst/>
                <a:latin typeface="+mn-lt"/>
                <a:ea typeface="+mn-ea"/>
                <a:cs typeface="+mn-cs"/>
              </a:rPr>
              <a:t> may be disposable (e.g. paper or plastic), but are often made of reusable materials;</a:t>
            </a:r>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sterile gowns</a:t>
            </a:r>
            <a:r>
              <a:rPr lang="en-US" sz="1200" kern="1200" dirty="0">
                <a:solidFill>
                  <a:schemeClr val="tx1"/>
                </a:solidFill>
                <a:effectLst/>
                <a:latin typeface="+mn-lt"/>
                <a:ea typeface="+mn-ea"/>
                <a:cs typeface="+mn-cs"/>
              </a:rPr>
              <a:t> are usually wrapped in a cloth or paper cover that is taped shut and that has been autoclaved.</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1832590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19. Aprons </a:t>
            </a:r>
            <a:r>
              <a:rPr lang="en-US" sz="1200" kern="1200" dirty="0">
                <a:solidFill>
                  <a:schemeClr val="tx1"/>
                </a:solidFill>
                <a:effectLst/>
                <a:latin typeface="+mn-lt"/>
                <a:ea typeface="+mn-ea"/>
                <a:cs typeface="+mn-cs"/>
              </a:rPr>
              <a:t>are for staff to protect their uniforms. Liquids cannot pass through.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apron may be a full gown or simply cover the front of a uniform. These are used where there may be spatter of fluids or other contamination that could soak through a different type of protective gown.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17</a:t>
            </a:fld>
            <a:endParaRPr lang="en-GB"/>
          </a:p>
        </p:txBody>
      </p:sp>
    </p:spTree>
    <p:extLst>
      <p:ext uri="{BB962C8B-B14F-4D97-AF65-F5344CB8AC3E}">
        <p14:creationId xmlns:p14="http://schemas.microsoft.com/office/powerpoint/2010/main" val="909327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20. Eye protection (such as goggles, face shields or other eyewear)</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are used to protect the eyes from being contaminated by bodily fluids when managing patients.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61610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21. Gumboots or clogs</a:t>
            </a:r>
            <a:r>
              <a:rPr lang="en-US" sz="1200" kern="1200" dirty="0">
                <a:solidFill>
                  <a:schemeClr val="tx1"/>
                </a:solidFill>
                <a:effectLst/>
                <a:latin typeface="+mn-lt"/>
                <a:ea typeface="+mn-ea"/>
                <a:cs typeface="+mn-cs"/>
              </a:rPr>
              <a:t>, which are rubber footwear provided by the facility that stay in the service area.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19</a:t>
            </a:fld>
            <a:endParaRPr lang="en-GB"/>
          </a:p>
        </p:txBody>
      </p:sp>
    </p:spTree>
    <p:extLst>
      <p:ext uri="{BB962C8B-B14F-4D97-AF65-F5344CB8AC3E}">
        <p14:creationId xmlns:p14="http://schemas.microsoft.com/office/powerpoint/2010/main" val="291348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the end of this unit, you will be able to correctly assess and record the availability of IPC items at various service sites within a health facility.</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22. Hair cover</a:t>
            </a:r>
            <a:r>
              <a:rPr lang="en-US" sz="1200" kern="1200" dirty="0">
                <a:solidFill>
                  <a:schemeClr val="tx1"/>
                </a:solidFill>
                <a:effectLst/>
                <a:latin typeface="+mn-lt"/>
                <a:ea typeface="+mn-ea"/>
                <a:cs typeface="+mn-cs"/>
              </a:rPr>
              <a:t>, which may be a disposable cloth cap, a scarf or bandana that ties around the head to encase the hair.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are often used to prevent hair from contaminating a procedure area.</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20</a:t>
            </a:fld>
            <a:endParaRPr lang="en-GB"/>
          </a:p>
        </p:txBody>
      </p:sp>
    </p:spTree>
    <p:extLst>
      <p:ext uri="{BB962C8B-B14F-4D97-AF65-F5344CB8AC3E}">
        <p14:creationId xmlns:p14="http://schemas.microsoft.com/office/powerpoint/2010/main" val="3567501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criteria are to be used for classifying the availability of an item: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for "OBSERVED":</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 </a:t>
            </a:r>
            <a:r>
              <a:rPr lang="en-US" sz="1200" b="1" kern="12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when you have seen the item in the service site or in a nearby room where it can easily be accessed by the provider when needed for the service.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21</a:t>
            </a:fld>
            <a:endParaRPr lang="en-GB"/>
          </a:p>
        </p:txBody>
      </p:sp>
    </p:spTree>
    <p:extLst>
      <p:ext uri="{BB962C8B-B14F-4D97-AF65-F5344CB8AC3E}">
        <p14:creationId xmlns:p14="http://schemas.microsoft.com/office/powerpoint/2010/main" val="103795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"2" for "REPORTED, NOT SEEN": </a:t>
            </a:r>
            <a:endParaRPr lang="en-GB"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Select “</a:t>
            </a:r>
            <a:r>
              <a:rPr lang="en-US" sz="1200" b="1" i="0" u="none" strike="noStrike" kern="12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any time the respondent reports that the item is available in the service site or in a nearby room where it can easily be accessed when needed, but for some reason you cannot observe the item.</a:t>
            </a: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a key to a cabinet is missing;</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room is locked;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service is not being provided at the moment of the visit; or</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item is stored somewhere else.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22</a:t>
            </a:fld>
            <a:endParaRPr lang="en-GB"/>
          </a:p>
        </p:txBody>
      </p:sp>
    </p:spTree>
    <p:extLst>
      <p:ext uri="{BB962C8B-B14F-4D97-AF65-F5344CB8AC3E}">
        <p14:creationId xmlns:p14="http://schemas.microsoft.com/office/powerpoint/2010/main" val="318245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Please note</a:t>
            </a:r>
            <a:r>
              <a:rPr lang="en-US" sz="1200" kern="1200" dirty="0">
                <a:solidFill>
                  <a:schemeClr val="tx1"/>
                </a:solidFill>
                <a:effectLst/>
                <a:latin typeface="+mn-lt"/>
                <a:ea typeface="+mn-ea"/>
                <a:cs typeface="+mn-cs"/>
              </a:rPr>
              <a:t>, in smaller facilities many rooms are near each other (e.g. one can walk from room to room in less than one minute) and it is reasonable to assume that equipment can be shared between the various rooms.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23</a:t>
            </a:fld>
            <a:endParaRPr lang="en-GB"/>
          </a:p>
        </p:txBody>
      </p:sp>
    </p:spTree>
    <p:extLst>
      <p:ext uri="{BB962C8B-B14F-4D97-AF65-F5344CB8AC3E}">
        <p14:creationId xmlns:p14="http://schemas.microsoft.com/office/powerpoint/2010/main" val="318245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if a blood pressure apparatus is shared between the antenatal care and the family planning services, the data collector can record “REPORTED, NOT SEEN” if the service is not being provided at the moment in one of the sites and the respondent says the item is available when the service needs it.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24</a:t>
            </a:fld>
            <a:endParaRPr lang="en-GB"/>
          </a:p>
        </p:txBody>
      </p:sp>
    </p:spTree>
    <p:extLst>
      <p:ext uri="{BB962C8B-B14F-4D97-AF65-F5344CB8AC3E}">
        <p14:creationId xmlns:p14="http://schemas.microsoft.com/office/powerpoint/2010/main" val="2994002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“3” for “NOT AVAILABLE”:</a:t>
            </a:r>
            <a:r>
              <a:rPr lang="en-GB"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Select “</a:t>
            </a:r>
            <a:r>
              <a:rPr lang="en-GB" sz="1200" b="1" i="0" u="none" strike="noStrike" kern="1200" dirty="0">
                <a:solidFill>
                  <a:schemeClr val="tx1"/>
                </a:solidFill>
                <a:effectLst/>
                <a:latin typeface="+mn-lt"/>
                <a:ea typeface="+mn-ea"/>
                <a:cs typeface="+mn-cs"/>
              </a:rPr>
              <a:t>3</a:t>
            </a:r>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rPr>
              <a:t>when the respondent reports that the item is not available in the service site or in a nearby room where it can easily be accessed when needed.</a:t>
            </a:r>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25</a:t>
            </a:fld>
            <a:endParaRPr lang="en-GB"/>
          </a:p>
        </p:txBody>
      </p:sp>
    </p:spTree>
    <p:extLst>
      <p:ext uri="{BB962C8B-B14F-4D97-AF65-F5344CB8AC3E}">
        <p14:creationId xmlns:p14="http://schemas.microsoft.com/office/powerpoint/2010/main" val="2098388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look again at the example of the blood pressure apparatus being shared between antenatal care and family planning services. This item would be considered “NOT AVAILABLE” if:</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none of the sites have it;</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it is in one of the sites, but the other service site cannot access it when needed because both services are provided at the same time.</a:t>
            </a:r>
          </a:p>
        </p:txBody>
      </p:sp>
      <p:sp>
        <p:nvSpPr>
          <p:cNvPr id="4" name="Slide Number Placeholder 3"/>
          <p:cNvSpPr>
            <a:spLocks noGrp="1"/>
          </p:cNvSpPr>
          <p:nvPr>
            <p:ph type="sldNum" sz="quarter" idx="5"/>
          </p:nvPr>
        </p:nvSpPr>
        <p:spPr/>
        <p:txBody>
          <a:bodyPr/>
          <a:lstStyle/>
          <a:p>
            <a:fld id="{7C1D9D50-C061-45AE-A04B-DE5F593CE4BE}" type="slidenum">
              <a:rPr lang="en-GB" smtClean="0"/>
              <a:t>26</a:t>
            </a:fld>
            <a:endParaRPr lang="en-GB"/>
          </a:p>
        </p:txBody>
      </p:sp>
    </p:spTree>
    <p:extLst>
      <p:ext uri="{BB962C8B-B14F-4D97-AF65-F5344CB8AC3E}">
        <p14:creationId xmlns:p14="http://schemas.microsoft.com/office/powerpoint/2010/main" val="2993274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1.</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next unit, we will look at data collection on site conditions for cleanliness and safety.</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27</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collecting data on site conditions, some items are assessed in multiple service sites.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a:t>
            </a:r>
            <a:r>
              <a:rPr lang="en-US" sz="1200" b="1" kern="1200" dirty="0">
                <a:solidFill>
                  <a:schemeClr val="tx1"/>
                </a:solidFill>
                <a:effectLst/>
                <a:latin typeface="+mn-lt"/>
                <a:ea typeface="+mn-ea"/>
                <a:cs typeface="+mn-cs"/>
              </a:rPr>
              <a:t>infection prevention and control, or IPC, </a:t>
            </a:r>
            <a:r>
              <a:rPr lang="en-US" sz="1200" kern="1200" dirty="0">
                <a:solidFill>
                  <a:schemeClr val="tx1"/>
                </a:solidFill>
                <a:effectLst/>
                <a:latin typeface="+mn-lt"/>
                <a:ea typeface="+mn-ea"/>
                <a:cs typeface="+mn-cs"/>
              </a:rPr>
              <a:t>items should be present in multiple service sites as they are required for minimizing infection in all areas of service delivery. </a:t>
            </a:r>
            <a:r>
              <a:rPr lang="en-GB" sz="1200" dirty="0">
                <a:effectLst/>
                <a:latin typeface="Calibri" panose="020F0502020204030204" pitchFamily="34" charset="0"/>
                <a:ea typeface="Cambria" panose="02040503050406030204" pitchFamily="18" charset="0"/>
                <a:cs typeface="Cambria" panose="02040503050406030204" pitchFamily="18" charset="0"/>
              </a:rPr>
              <a:t> </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758844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dirty="0"/>
              <a:t>Question 2527 focuses on IPC. As it has several response options, it is displayed as a </a:t>
            </a:r>
            <a:r>
              <a:rPr lang="en-US" b="1" dirty="0"/>
              <a:t>response table</a:t>
            </a:r>
            <a:r>
              <a:rPr lang="en-US" dirty="0"/>
              <a:t> where:</a:t>
            </a:r>
            <a:r>
              <a:rPr lang="en-GB" dirty="0"/>
              <a:t>​</a:t>
            </a:r>
          </a:p>
          <a:p>
            <a:pPr rtl="0" fontAlgn="base"/>
            <a:r>
              <a:rPr lang="en-US" dirty="0"/>
              <a:t> </a:t>
            </a:r>
            <a:r>
              <a:rPr lang="en-GB" dirty="0"/>
              <a:t>​</a:t>
            </a:r>
          </a:p>
          <a:p>
            <a:pPr marL="171450" indent="-171450" rtl="0" fontAlgn="base">
              <a:buFont typeface="Arial" panose="020B0604020202020204" pitchFamily="34" charset="0"/>
              <a:buChar char="•"/>
            </a:pPr>
            <a:r>
              <a:rPr lang="en-US" dirty="0"/>
              <a:t>the rows show the different resources or supplies for IPC; and </a:t>
            </a:r>
            <a:r>
              <a:rPr lang="en-GB" dirty="0"/>
              <a:t>​</a:t>
            </a:r>
          </a:p>
          <a:p>
            <a:pPr marL="171450" indent="-171450" rtl="0" fontAlgn="base">
              <a:buFont typeface="Arial" panose="020B0604020202020204" pitchFamily="34" charset="0"/>
              <a:buChar char="•"/>
            </a:pPr>
            <a:r>
              <a:rPr lang="en-US" dirty="0"/>
              <a:t>the columns capture information about availability through observation.</a:t>
            </a:r>
            <a:endParaRPr lang="en-GB" dirty="0"/>
          </a:p>
          <a:p>
            <a:endParaRPr lang="en-GB" sz="1200" kern="1200" dirty="0">
              <a:solidFill>
                <a:schemeClr val="tx1"/>
              </a:solidFill>
              <a:effectLst/>
              <a:highlight>
                <a:srgbClr val="FFFF00"/>
              </a:highligh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1394810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total IPC list consists of </a:t>
            </a:r>
            <a:r>
              <a:rPr lang="en-US" sz="1200" b="1" kern="1200" dirty="0">
                <a:solidFill>
                  <a:schemeClr val="tx1"/>
                </a:solidFill>
                <a:effectLst/>
                <a:latin typeface="+mn-lt"/>
                <a:ea typeface="+mn-ea"/>
                <a:cs typeface="+mn-cs"/>
              </a:rPr>
              <a:t>22 items</a:t>
            </a:r>
            <a:r>
              <a:rPr lang="en-US" sz="1200" kern="1200" dirty="0">
                <a:solidFill>
                  <a:schemeClr val="tx1"/>
                </a:solidFill>
                <a:effectLst/>
                <a:latin typeface="+mn-lt"/>
                <a:ea typeface="+mn-ea"/>
                <a:cs typeface="+mn-cs"/>
              </a:rPr>
              <a:t>, however not all service areas will use the full list of items. The items listed will depend on the requirements of each site.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the outpatient area list doesn’t contain a waste receptacle bin for biological waste, but the laboratory list does.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1525516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walk through the list of 22 IPC items.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Clean running water</a:t>
            </a:r>
            <a:r>
              <a:rPr lang="en-US" sz="1200" kern="1200" dirty="0">
                <a:solidFill>
                  <a:schemeClr val="tx1"/>
                </a:solidFill>
                <a:effectLst/>
                <a:latin typeface="+mn-lt"/>
                <a:ea typeface="+mn-ea"/>
                <a:cs typeface="+mn-cs"/>
              </a:rPr>
              <a:t>, which must be from a clean source and must be single use.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running water is not piped into the room where services are delivered, a container – usually a bucket with a tap that water can flow from – is an acceptable option.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main point is that the water is not reused.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Soap for hand hygiene. </a:t>
            </a:r>
            <a:r>
              <a:rPr lang="en-US" sz="1200" kern="1200" dirty="0">
                <a:solidFill>
                  <a:schemeClr val="tx1"/>
                </a:solidFill>
                <a:effectLst/>
                <a:latin typeface="+mn-lt"/>
                <a:ea typeface="+mn-ea"/>
                <a:cs typeface="+mn-cs"/>
              </a:rPr>
              <a:t>Any soap used for hand-washing is acceptable.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Alcohol-based hand rub</a:t>
            </a:r>
            <a:r>
              <a:rPr lang="en-US" sz="1200" kern="1200" dirty="0">
                <a:solidFill>
                  <a:schemeClr val="tx1"/>
                </a:solidFill>
                <a:effectLst/>
                <a:latin typeface="+mn-lt"/>
                <a:ea typeface="+mn-ea"/>
                <a:cs typeface="+mn-cs"/>
              </a:rPr>
              <a:t>, which can be a supplement or alternative to hand washing with soap and water.</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1676511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4. A poster or sign reminding staff about hand hygiene or showing good hand hygiene techniques. </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 Disposable paper towels or single use hand-towels for drying hands.</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1183621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6. Disposable latex gloves (non-sterile)</a:t>
            </a:r>
            <a:r>
              <a:rPr lang="en-US" sz="1200" kern="1200" dirty="0">
                <a:solidFill>
                  <a:schemeClr val="tx1"/>
                </a:solidFill>
                <a:effectLst/>
                <a:latin typeface="+mn-lt"/>
                <a:ea typeface="+mn-ea"/>
                <a:cs typeface="+mn-cs"/>
              </a:rPr>
              <a:t>, which are designed as protective barriers when worn on the hands of health care providers during various procedures. These usually come in a box where the gloves are not individually packaged.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 Disposable latex gloves (sterile)</a:t>
            </a:r>
            <a:r>
              <a:rPr lang="en-US" sz="1200" kern="1200" dirty="0">
                <a:solidFill>
                  <a:schemeClr val="tx1"/>
                </a:solidFill>
                <a:effectLst/>
                <a:latin typeface="+mn-lt"/>
                <a:ea typeface="+mn-ea"/>
                <a:cs typeface="+mn-cs"/>
              </a:rPr>
              <a:t>, which come in a packet with one pair per packet.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Sterile gloves are required for surgical procedures. Non-sterile gloves are used for other procedures where the health worker should be protected but a sterile environment is not needed – such as examining patients, disposing of waste, etc.</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307434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8. Waste receptacle bin with lid and plastic bin liner for infectious non-sharp waste</a:t>
            </a:r>
            <a:r>
              <a:rPr lang="en-US" sz="1200" kern="1200" dirty="0">
                <a:solidFill>
                  <a:schemeClr val="tx1"/>
                </a:solidFill>
                <a:effectLst/>
                <a:latin typeface="+mn-lt"/>
                <a:ea typeface="+mn-ea"/>
                <a:cs typeface="+mn-cs"/>
              </a:rPr>
              <a:t>, such as bandages and other non-sharp items that may be contaminated with blood or other body fluids. The bin must be marked in some manner, and must have a lid and a plastic liner.</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9. Foot pedal operated waste bin for infectious non-sharp waste. </a:t>
            </a:r>
            <a:r>
              <a:rPr lang="en-US" sz="1200" kern="1200" dirty="0">
                <a:solidFill>
                  <a:schemeClr val="tx1"/>
                </a:solidFill>
                <a:effectLst/>
                <a:latin typeface="+mn-lt"/>
                <a:ea typeface="+mn-ea"/>
                <a:cs typeface="+mn-cs"/>
              </a:rPr>
              <a:t>In addition, the waste bin could have a functional foot pedal to help prevent the outside of the bin from being touched by contaminated materials or hands.</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3899834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19/01/2023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3.jpg"/><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4.jpg"/><Relationship Id="rId5"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7.jpg"/><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8.jpg"/><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9.jpg"/><Relationship Id="rId5" Type="http://schemas.openxmlformats.org/officeDocument/2006/relationships/image" Target="../media/image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0.png"/><Relationship Id="rId5" Type="http://schemas.openxmlformats.org/officeDocument/2006/relationships/image" Target="../media/image30.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9.xml"/><Relationship Id="rId6" Type="http://schemas.microsoft.com/office/2007/relationships/hdphoto" Target="../media/hdphoto2.wdp"/><Relationship Id="rId5" Type="http://schemas.openxmlformats.org/officeDocument/2006/relationships/image" Target="../media/image3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0.png"/><Relationship Id="rId5" Type="http://schemas.openxmlformats.org/officeDocument/2006/relationships/image" Target="../media/image32.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0.png"/><Relationship Id="rId5" Type="http://schemas.openxmlformats.org/officeDocument/2006/relationships/image" Target="../media/image33.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4.png"/><Relationship Id="rId5" Type="http://schemas.openxmlformats.org/officeDocument/2006/relationships/image" Target="../media/image1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4.png"/><Relationship Id="rId5" Type="http://schemas.openxmlformats.org/officeDocument/2006/relationships/image" Target="../media/image1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3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4.png"/><Relationship Id="rId5" Type="http://schemas.openxmlformats.org/officeDocument/2006/relationships/image" Target="../media/image1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675227"/>
                <a:ext cx="7504761" cy="1507547"/>
                <a:chOff x="3029663" y="2891869"/>
                <a:chExt cx="7504761" cy="1507547"/>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89186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1</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635745"/>
                  <a:ext cx="7504761" cy="76367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Site conditions - IPC</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 name="10. Waste receptacle bin">
            <a:extLst>
              <a:ext uri="{FF2B5EF4-FFF2-40B4-BE49-F238E27FC236}">
                <a16:creationId xmlns:a16="http://schemas.microsoft.com/office/drawing/2014/main" id="{61EFA287-A820-478B-BD94-6F874917A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653" y="1097016"/>
            <a:ext cx="5357719" cy="3573599"/>
          </a:xfrm>
          <a:prstGeom prst="rect">
            <a:avLst/>
          </a:prstGeom>
        </p:spPr>
      </p:pic>
      <p:pic>
        <p:nvPicPr>
          <p:cNvPr id="19" name="11. Foot pedal bin">
            <a:extLst>
              <a:ext uri="{FF2B5EF4-FFF2-40B4-BE49-F238E27FC236}">
                <a16:creationId xmlns:a16="http://schemas.microsoft.com/office/drawing/2014/main" id="{D064DEC8-F193-418E-AA77-BC8D4D2DAB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2" y="1094371"/>
            <a:ext cx="5357719" cy="3573598"/>
          </a:xfrm>
          <a:prstGeom prst="rect">
            <a:avLst/>
          </a:prstGeom>
        </p:spPr>
      </p:pic>
      <p:grpSp>
        <p:nvGrpSpPr>
          <p:cNvPr id="3" name="Group 2">
            <a:extLst>
              <a:ext uri="{FF2B5EF4-FFF2-40B4-BE49-F238E27FC236}">
                <a16:creationId xmlns:a16="http://schemas.microsoft.com/office/drawing/2014/main" id="{8AB93A2C-6BE1-4607-AE6D-8BAC8D752CA2}"/>
              </a:ext>
            </a:extLst>
          </p:cNvPr>
          <p:cNvGrpSpPr/>
          <p:nvPr/>
        </p:nvGrpSpPr>
        <p:grpSpPr>
          <a:xfrm>
            <a:off x="609474" y="4670616"/>
            <a:ext cx="5360075" cy="1605276"/>
            <a:chOff x="609474" y="4670616"/>
            <a:chExt cx="5360075" cy="1605276"/>
          </a:xfrm>
        </p:grpSpPr>
        <p:sp>
          <p:nvSpPr>
            <p:cNvPr id="13" name="TextBox 12">
              <a:extLst>
                <a:ext uri="{FF2B5EF4-FFF2-40B4-BE49-F238E27FC236}">
                  <a16:creationId xmlns:a16="http://schemas.microsoft.com/office/drawing/2014/main" id="{C5E2CBDC-2D61-4E20-B99A-98CE8ECA77CB}"/>
                </a:ext>
              </a:extLst>
            </p:cNvPr>
            <p:cNvSpPr txBox="1"/>
            <p:nvPr/>
          </p:nvSpPr>
          <p:spPr>
            <a:xfrm>
              <a:off x="609475" y="4670616"/>
              <a:ext cx="5360074" cy="1605276"/>
            </a:xfrm>
            <a:prstGeom prst="rect">
              <a:avLst/>
            </a:prstGeom>
            <a:solidFill>
              <a:srgbClr val="98D7CE"/>
            </a:solid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10. Waste receptacle bin with lid and plastic bin liner for biological waste (body parts)</a:t>
              </a:r>
            </a:p>
          </p:txBody>
        </p:sp>
        <p:sp>
          <p:nvSpPr>
            <p:cNvPr id="12" name="TextBox 11">
              <a:extLst>
                <a:ext uri="{FF2B5EF4-FFF2-40B4-BE49-F238E27FC236}">
                  <a16:creationId xmlns:a16="http://schemas.microsoft.com/office/drawing/2014/main" id="{7204D107-C80C-4861-9C5E-09F7B97ECD0B}"/>
                </a:ext>
              </a:extLst>
            </p:cNvPr>
            <p:cNvSpPr txBox="1"/>
            <p:nvPr/>
          </p:nvSpPr>
          <p:spPr>
            <a:xfrm>
              <a:off x="609474" y="5996248"/>
              <a:ext cx="5360073" cy="276999"/>
            </a:xfrm>
            <a:prstGeom prst="rect">
              <a:avLst/>
            </a:prstGeom>
            <a:noFill/>
          </p:spPr>
          <p:txBody>
            <a:bodyPr wrap="square" rtlCol="0">
              <a:spAutoFit/>
            </a:bodyPr>
            <a:lstStyle/>
            <a:p>
              <a:pPr algn="ctr"/>
              <a:r>
                <a:rPr lang="en-GB" sz="1200" dirty="0">
                  <a:solidFill>
                    <a:srgbClr val="595959">
                      <a:alpha val="50000"/>
                    </a:srgbClr>
                  </a:solidFill>
                </a:rPr>
                <a:t>Image used under license from Shutterstock.com</a:t>
              </a:r>
            </a:p>
          </p:txBody>
        </p:sp>
      </p:grpSp>
      <p:grpSp>
        <p:nvGrpSpPr>
          <p:cNvPr id="5" name="Group 4">
            <a:extLst>
              <a:ext uri="{FF2B5EF4-FFF2-40B4-BE49-F238E27FC236}">
                <a16:creationId xmlns:a16="http://schemas.microsoft.com/office/drawing/2014/main" id="{98858F5E-79E2-4787-BA73-446073FBE242}"/>
              </a:ext>
            </a:extLst>
          </p:cNvPr>
          <p:cNvGrpSpPr/>
          <p:nvPr/>
        </p:nvGrpSpPr>
        <p:grpSpPr>
          <a:xfrm>
            <a:off x="6221278" y="4667971"/>
            <a:ext cx="5361250" cy="1605276"/>
            <a:chOff x="6221278" y="4667971"/>
            <a:chExt cx="5361250" cy="1605276"/>
          </a:xfrm>
        </p:grpSpPr>
        <p:grpSp>
          <p:nvGrpSpPr>
            <p:cNvPr id="15" name="Group 14">
              <a:extLst>
                <a:ext uri="{FF2B5EF4-FFF2-40B4-BE49-F238E27FC236}">
                  <a16:creationId xmlns:a16="http://schemas.microsoft.com/office/drawing/2014/main" id="{2E2C88BD-50CF-489F-A546-8CE930D35F2F}"/>
                </a:ext>
              </a:extLst>
            </p:cNvPr>
            <p:cNvGrpSpPr/>
            <p:nvPr/>
          </p:nvGrpSpPr>
          <p:grpSpPr>
            <a:xfrm>
              <a:off x="6222453" y="4667971"/>
              <a:ext cx="5360075" cy="1605276"/>
              <a:chOff x="609312" y="4675010"/>
              <a:chExt cx="5360075" cy="1605276"/>
            </a:xfrm>
          </p:grpSpPr>
          <p:sp>
            <p:nvSpPr>
              <p:cNvPr id="16" name="TextBox 15">
                <a:extLst>
                  <a:ext uri="{FF2B5EF4-FFF2-40B4-BE49-F238E27FC236}">
                    <a16:creationId xmlns:a16="http://schemas.microsoft.com/office/drawing/2014/main" id="{8DD811D1-72DA-4624-9C13-1C562B2A7E7D}"/>
                  </a:ext>
                </a:extLst>
              </p:cNvPr>
              <p:cNvSpPr txBox="1"/>
              <p:nvPr/>
            </p:nvSpPr>
            <p:spPr>
              <a:xfrm>
                <a:off x="609313" y="4675010"/>
                <a:ext cx="5360074" cy="1605276"/>
              </a:xfrm>
              <a:prstGeom prst="rect">
                <a:avLst/>
              </a:prstGeom>
              <a:solidFill>
                <a:srgbClr val="98D7CE"/>
              </a:solid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11. Foot pedal operated waste bin for biological waste</a:t>
                </a:r>
              </a:p>
            </p:txBody>
          </p:sp>
          <p:sp>
            <p:nvSpPr>
              <p:cNvPr id="17" name="TextBox 16">
                <a:extLst>
                  <a:ext uri="{FF2B5EF4-FFF2-40B4-BE49-F238E27FC236}">
                    <a16:creationId xmlns:a16="http://schemas.microsoft.com/office/drawing/2014/main" id="{63BB38A4-A080-4A04-A7D7-5EED3ED15433}"/>
                  </a:ext>
                </a:extLst>
              </p:cNvPr>
              <p:cNvSpPr txBox="1"/>
              <p:nvPr/>
            </p:nvSpPr>
            <p:spPr>
              <a:xfrm>
                <a:off x="609312" y="6000642"/>
                <a:ext cx="5360073" cy="276999"/>
              </a:xfrm>
              <a:prstGeom prst="rect">
                <a:avLst/>
              </a:prstGeom>
              <a:noFill/>
            </p:spPr>
            <p:txBody>
              <a:bodyPr wrap="square" rtlCol="0">
                <a:spAutoFit/>
              </a:bodyPr>
              <a:lstStyle/>
              <a:p>
                <a:pPr algn="ctr"/>
                <a:endParaRPr lang="en-GB" sz="1200" dirty="0">
                  <a:solidFill>
                    <a:srgbClr val="595959">
                      <a:alpha val="50000"/>
                    </a:srgbClr>
                  </a:solidFill>
                </a:endParaRPr>
              </a:p>
            </p:txBody>
          </p:sp>
        </p:grpSp>
        <p:sp>
          <p:nvSpPr>
            <p:cNvPr id="14" name="TextBox 13">
              <a:extLst>
                <a:ext uri="{FF2B5EF4-FFF2-40B4-BE49-F238E27FC236}">
                  <a16:creationId xmlns:a16="http://schemas.microsoft.com/office/drawing/2014/main" id="{997FA178-AEC0-4C8C-8F38-C546CC901493}"/>
                </a:ext>
              </a:extLst>
            </p:cNvPr>
            <p:cNvSpPr txBox="1"/>
            <p:nvPr/>
          </p:nvSpPr>
          <p:spPr>
            <a:xfrm>
              <a:off x="6221278" y="5990958"/>
              <a:ext cx="5360073" cy="276999"/>
            </a:xfrm>
            <a:prstGeom prst="rect">
              <a:avLst/>
            </a:prstGeom>
            <a:noFill/>
          </p:spPr>
          <p:txBody>
            <a:bodyPr wrap="square" rtlCol="0">
              <a:spAutoFit/>
            </a:bodyPr>
            <a:lstStyle/>
            <a:p>
              <a:pPr algn="ctr"/>
              <a:r>
                <a:rPr lang="en-GB" sz="1200" dirty="0">
                  <a:solidFill>
                    <a:srgbClr val="595959">
                      <a:alpha val="50000"/>
                    </a:srgbClr>
                  </a:solidFill>
                </a:rPr>
                <a:t>Image used under license from Shutterstock.com</a:t>
              </a:r>
            </a:p>
          </p:txBody>
        </p:sp>
      </p:grpSp>
    </p:spTree>
    <p:custDataLst>
      <p:tags r:id="rId1"/>
    </p:custDataLst>
    <p:extLst>
      <p:ext uri="{BB962C8B-B14F-4D97-AF65-F5344CB8AC3E}">
        <p14:creationId xmlns:p14="http://schemas.microsoft.com/office/powerpoint/2010/main" val="2927283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E55A33FA-1575-42B8-B959-409FBF91BE57}"/>
              </a:ext>
            </a:extLst>
          </p:cNvPr>
          <p:cNvGrpSpPr/>
          <p:nvPr/>
        </p:nvGrpSpPr>
        <p:grpSpPr>
          <a:xfrm>
            <a:off x="734150" y="1352164"/>
            <a:ext cx="5360074" cy="4630615"/>
            <a:chOff x="734150" y="1352164"/>
            <a:chExt cx="5360074" cy="4630615"/>
          </a:xfrm>
        </p:grpSpPr>
        <p:sp>
          <p:nvSpPr>
            <p:cNvPr id="28" name="grid1">
              <a:extLst>
                <a:ext uri="{FF2B5EF4-FFF2-40B4-BE49-F238E27FC236}">
                  <a16:creationId xmlns:a16="http://schemas.microsoft.com/office/drawing/2014/main" id="{B5C4B6B8-6A33-4A61-912E-A44FEBBA8D74}"/>
                </a:ext>
              </a:extLst>
            </p:cNvPr>
            <p:cNvSpPr txBox="1"/>
            <p:nvPr/>
          </p:nvSpPr>
          <p:spPr>
            <a:xfrm>
              <a:off x="734150" y="135216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1401D7E0-69F8-41EC-BDB8-7BD25B469323}"/>
                </a:ext>
              </a:extLst>
            </p:cNvPr>
            <p:cNvSpPr txBox="1"/>
            <p:nvPr/>
          </p:nvSpPr>
          <p:spPr>
            <a:xfrm>
              <a:off x="734151" y="5705780"/>
              <a:ext cx="5360073" cy="276999"/>
            </a:xfrm>
            <a:prstGeom prst="rect">
              <a:avLst/>
            </a:prstGeom>
            <a:noFill/>
          </p:spPr>
          <p:txBody>
            <a:bodyPr wrap="square" rtlCol="0">
              <a:spAutoFit/>
            </a:bodyPr>
            <a:lstStyle/>
            <a:p>
              <a:pPr algn="ctr"/>
              <a:r>
                <a:rPr lang="en-GB" sz="1200" dirty="0">
                  <a:solidFill>
                    <a:srgbClr val="595959">
                      <a:alpha val="50000"/>
                    </a:srgbClr>
                  </a:solidFill>
                </a:rPr>
                <a:t>Image used under license from Shutterstock.com</a:t>
              </a:r>
            </a:p>
          </p:txBody>
        </p:sp>
      </p:grpSp>
      <p:sp>
        <p:nvSpPr>
          <p:cNvPr id="8" name="Sentence stem">
            <a:extLst>
              <a:ext uri="{FF2B5EF4-FFF2-40B4-BE49-F238E27FC236}">
                <a16:creationId xmlns:a16="http://schemas.microsoft.com/office/drawing/2014/main" id="{51FBAF18-7324-06C4-EDC1-BA1C07448FE3}"/>
              </a:ext>
            </a:extLst>
          </p:cNvPr>
          <p:cNvSpPr txBox="1"/>
          <p:nvPr/>
        </p:nvSpPr>
        <p:spPr>
          <a:xfrm>
            <a:off x="851260" y="1592308"/>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12. Sharps container</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1366298" y="2368635"/>
            <a:ext cx="465753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for needles, lancets, scalpel blades, cannula, other devices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1361171" y="3394049"/>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puncture resistant</a:t>
            </a:r>
          </a:p>
        </p:txBody>
      </p:sp>
      <p:sp>
        <p:nvSpPr>
          <p:cNvPr id="34" name="bulletText4">
            <a:extLst>
              <a:ext uri="{FF2B5EF4-FFF2-40B4-BE49-F238E27FC236}">
                <a16:creationId xmlns:a16="http://schemas.microsoft.com/office/drawing/2014/main" id="{8F83E106-9B3E-44AD-9316-43A6FF900467}"/>
              </a:ext>
            </a:extLst>
          </p:cNvPr>
          <p:cNvSpPr txBox="1"/>
          <p:nvPr/>
        </p:nvSpPr>
        <p:spPr>
          <a:xfrm>
            <a:off x="1390367" y="4152119"/>
            <a:ext cx="46038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leakproof</a:t>
            </a:r>
          </a:p>
        </p:txBody>
      </p:sp>
      <p:sp>
        <p:nvSpPr>
          <p:cNvPr id="35" name="bulletText5">
            <a:extLst>
              <a:ext uri="{FF2B5EF4-FFF2-40B4-BE49-F238E27FC236}">
                <a16:creationId xmlns:a16="http://schemas.microsoft.com/office/drawing/2014/main" id="{542E25C6-733C-45AB-AE47-26530C8F9E6F}"/>
              </a:ext>
            </a:extLst>
          </p:cNvPr>
          <p:cNvSpPr txBox="1"/>
          <p:nvPr/>
        </p:nvSpPr>
        <p:spPr>
          <a:xfrm>
            <a:off x="1411139" y="4950609"/>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disposable</a:t>
            </a:r>
          </a:p>
        </p:txBody>
      </p:sp>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04" y="2523325"/>
            <a:ext cx="117692" cy="122400"/>
          </a:xfrm>
          <a:prstGeom prst="rect">
            <a:avLst/>
          </a:prstGeom>
        </p:spPr>
      </p:pic>
      <p:pic>
        <p:nvPicPr>
          <p:cNvPr id="55" name="bullet03">
            <a:extLst>
              <a:ext uri="{FF2B5EF4-FFF2-40B4-BE49-F238E27FC236}">
                <a16:creationId xmlns:a16="http://schemas.microsoft.com/office/drawing/2014/main" id="{1EEA76C8-0CC9-4705-86CC-2D229F933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04" y="3533173"/>
            <a:ext cx="117692" cy="122400"/>
          </a:xfrm>
          <a:prstGeom prst="rect">
            <a:avLst/>
          </a:prstGeom>
        </p:spPr>
      </p:pic>
      <p:pic>
        <p:nvPicPr>
          <p:cNvPr id="56" name="bullet04">
            <a:extLst>
              <a:ext uri="{FF2B5EF4-FFF2-40B4-BE49-F238E27FC236}">
                <a16:creationId xmlns:a16="http://schemas.microsoft.com/office/drawing/2014/main" id="{EABDCB6C-55F0-4FF8-B2A0-5EDE3709D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04" y="4300842"/>
            <a:ext cx="117692" cy="122400"/>
          </a:xfrm>
          <a:prstGeom prst="rect">
            <a:avLst/>
          </a:prstGeom>
        </p:spPr>
      </p:pic>
      <p:pic>
        <p:nvPicPr>
          <p:cNvPr id="57" name="bullet05">
            <a:extLst>
              <a:ext uri="{FF2B5EF4-FFF2-40B4-BE49-F238E27FC236}">
                <a16:creationId xmlns:a16="http://schemas.microsoft.com/office/drawing/2014/main" id="{C1338CA9-F1DE-415E-AED5-B8F0BDCB0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113" y="5103410"/>
            <a:ext cx="117692" cy="122400"/>
          </a:xfrm>
          <a:prstGeom prst="rect">
            <a:avLst/>
          </a:prstGeom>
        </p:spPr>
      </p:pic>
      <p:pic>
        <p:nvPicPr>
          <p:cNvPr id="3" name="12. sharps">
            <a:extLst>
              <a:ext uri="{FF2B5EF4-FFF2-40B4-BE49-F238E27FC236}">
                <a16:creationId xmlns:a16="http://schemas.microsoft.com/office/drawing/2014/main" id="{EFF48146-3558-4A3E-B7F8-813865A85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224" y="1352164"/>
            <a:ext cx="5364542" cy="4629599"/>
          </a:xfrm>
          <a:prstGeom prst="rect">
            <a:avLst/>
          </a:prstGeom>
        </p:spPr>
      </p:pic>
      <p:sp>
        <p:nvSpPr>
          <p:cNvPr id="38" name="highlight">
            <a:extLst>
              <a:ext uri="{FF2B5EF4-FFF2-40B4-BE49-F238E27FC236}">
                <a16:creationId xmlns:a16="http://schemas.microsoft.com/office/drawing/2014/main" id="{C5CC7AB0-40BB-4143-98BA-C48FCD6CAB53}"/>
              </a:ext>
            </a:extLst>
          </p:cNvPr>
          <p:cNvSpPr/>
          <p:nvPr/>
        </p:nvSpPr>
        <p:spPr>
          <a:xfrm>
            <a:off x="8409414" y="3822052"/>
            <a:ext cx="943704" cy="75807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66F1AD35-678C-4DAA-AC4E-CB0E22E3D5F5}"/>
              </a:ext>
            </a:extLst>
          </p:cNvPr>
          <p:cNvSpPr/>
          <p:nvPr/>
        </p:nvSpPr>
        <p:spPr>
          <a:xfrm>
            <a:off x="6951816" y="3978930"/>
            <a:ext cx="1357600" cy="601191"/>
          </a:xfrm>
          <a:prstGeom prst="rightArrow">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2250084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 calcmode="lin" valueType="num">
                                      <p:cBhvr>
                                        <p:cTn id="20" dur="500" fill="hold"/>
                                        <p:tgtEl>
                                          <p:spTgt spid="33"/>
                                        </p:tgtEl>
                                        <p:attrNameLst>
                                          <p:attrName>style.rotation</p:attrName>
                                        </p:attrNameLst>
                                      </p:cBhvr>
                                      <p:tavLst>
                                        <p:tav tm="0">
                                          <p:val>
                                            <p:fltVal val="90"/>
                                          </p:val>
                                        </p:tav>
                                        <p:tav tm="100000">
                                          <p:val>
                                            <p:fltVal val="0"/>
                                          </p:val>
                                        </p:tav>
                                      </p:tavLst>
                                    </p:anim>
                                    <p:animEffect transition="in" filter="fade">
                                      <p:cBhvr>
                                        <p:cTn id="21" dur="500"/>
                                        <p:tgtEl>
                                          <p:spTgt spid="3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p:cTn id="30" dur="500" fill="hold"/>
                                        <p:tgtEl>
                                          <p:spTgt spid="55"/>
                                        </p:tgtEl>
                                        <p:attrNameLst>
                                          <p:attrName>ppt_w</p:attrName>
                                        </p:attrNameLst>
                                      </p:cBhvr>
                                      <p:tavLst>
                                        <p:tav tm="0">
                                          <p:val>
                                            <p:fltVal val="0"/>
                                          </p:val>
                                        </p:tav>
                                        <p:tav tm="100000">
                                          <p:val>
                                            <p:strVal val="#ppt_w"/>
                                          </p:val>
                                        </p:tav>
                                      </p:tavLst>
                                    </p:anim>
                                    <p:anim calcmode="lin" valueType="num">
                                      <p:cBhvr>
                                        <p:cTn id="31" dur="500" fill="hold"/>
                                        <p:tgtEl>
                                          <p:spTgt spid="55"/>
                                        </p:tgtEl>
                                        <p:attrNameLst>
                                          <p:attrName>ppt_h</p:attrName>
                                        </p:attrNameLst>
                                      </p:cBhvr>
                                      <p:tavLst>
                                        <p:tav tm="0">
                                          <p:val>
                                            <p:fltVal val="0"/>
                                          </p:val>
                                        </p:tav>
                                        <p:tav tm="100000">
                                          <p:val>
                                            <p:strVal val="#ppt_h"/>
                                          </p:val>
                                        </p:tav>
                                      </p:tavLst>
                                    </p:anim>
                                    <p:anim calcmode="lin" valueType="num">
                                      <p:cBhvr>
                                        <p:cTn id="32" dur="500" fill="hold"/>
                                        <p:tgtEl>
                                          <p:spTgt spid="55"/>
                                        </p:tgtEl>
                                        <p:attrNameLst>
                                          <p:attrName>style.rotation</p:attrName>
                                        </p:attrNameLst>
                                      </p:cBhvr>
                                      <p:tavLst>
                                        <p:tav tm="0">
                                          <p:val>
                                            <p:fltVal val="90"/>
                                          </p:val>
                                        </p:tav>
                                        <p:tav tm="100000">
                                          <p:val>
                                            <p:fltVal val="0"/>
                                          </p:val>
                                        </p:tav>
                                      </p:tavLst>
                                    </p:anim>
                                    <p:animEffect transition="in" filter="fade">
                                      <p:cBhvr>
                                        <p:cTn id="33" dur="500"/>
                                        <p:tgtEl>
                                          <p:spTgt spid="5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p:cTn id="42" dur="500" fill="hold"/>
                                        <p:tgtEl>
                                          <p:spTgt spid="56"/>
                                        </p:tgtEl>
                                        <p:attrNameLst>
                                          <p:attrName>ppt_w</p:attrName>
                                        </p:attrNameLst>
                                      </p:cBhvr>
                                      <p:tavLst>
                                        <p:tav tm="0">
                                          <p:val>
                                            <p:fltVal val="0"/>
                                          </p:val>
                                        </p:tav>
                                        <p:tav tm="100000">
                                          <p:val>
                                            <p:strVal val="#ppt_w"/>
                                          </p:val>
                                        </p:tav>
                                      </p:tavLst>
                                    </p:anim>
                                    <p:anim calcmode="lin" valueType="num">
                                      <p:cBhvr>
                                        <p:cTn id="43" dur="500" fill="hold"/>
                                        <p:tgtEl>
                                          <p:spTgt spid="56"/>
                                        </p:tgtEl>
                                        <p:attrNameLst>
                                          <p:attrName>ppt_h</p:attrName>
                                        </p:attrNameLst>
                                      </p:cBhvr>
                                      <p:tavLst>
                                        <p:tav tm="0">
                                          <p:val>
                                            <p:fltVal val="0"/>
                                          </p:val>
                                        </p:tav>
                                        <p:tav tm="100000">
                                          <p:val>
                                            <p:strVal val="#ppt_h"/>
                                          </p:val>
                                        </p:tav>
                                      </p:tavLst>
                                    </p:anim>
                                    <p:anim calcmode="lin" valueType="num">
                                      <p:cBhvr>
                                        <p:cTn id="44" dur="500" fill="hold"/>
                                        <p:tgtEl>
                                          <p:spTgt spid="56"/>
                                        </p:tgtEl>
                                        <p:attrNameLst>
                                          <p:attrName>style.rotation</p:attrName>
                                        </p:attrNameLst>
                                      </p:cBhvr>
                                      <p:tavLst>
                                        <p:tav tm="0">
                                          <p:val>
                                            <p:fltVal val="90"/>
                                          </p:val>
                                        </p:tav>
                                        <p:tav tm="100000">
                                          <p:val>
                                            <p:fltVal val="0"/>
                                          </p:val>
                                        </p:tav>
                                      </p:tavLst>
                                    </p:anim>
                                    <p:animEffect transition="in" filter="fade">
                                      <p:cBhvr>
                                        <p:cTn id="45" dur="500"/>
                                        <p:tgtEl>
                                          <p:spTgt spid="56"/>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 calcmode="lin" valueType="num">
                                      <p:cBhvr>
                                        <p:cTn id="54" dur="500" fill="hold"/>
                                        <p:tgtEl>
                                          <p:spTgt spid="57"/>
                                        </p:tgtEl>
                                        <p:attrNameLst>
                                          <p:attrName>ppt_w</p:attrName>
                                        </p:attrNameLst>
                                      </p:cBhvr>
                                      <p:tavLst>
                                        <p:tav tm="0">
                                          <p:val>
                                            <p:fltVal val="0"/>
                                          </p:val>
                                        </p:tav>
                                        <p:tav tm="100000">
                                          <p:val>
                                            <p:strVal val="#ppt_w"/>
                                          </p:val>
                                        </p:tav>
                                      </p:tavLst>
                                    </p:anim>
                                    <p:anim calcmode="lin" valueType="num">
                                      <p:cBhvr>
                                        <p:cTn id="55" dur="500" fill="hold"/>
                                        <p:tgtEl>
                                          <p:spTgt spid="57"/>
                                        </p:tgtEl>
                                        <p:attrNameLst>
                                          <p:attrName>ppt_h</p:attrName>
                                        </p:attrNameLst>
                                      </p:cBhvr>
                                      <p:tavLst>
                                        <p:tav tm="0">
                                          <p:val>
                                            <p:fltVal val="0"/>
                                          </p:val>
                                        </p:tav>
                                        <p:tav tm="100000">
                                          <p:val>
                                            <p:strVal val="#ppt_h"/>
                                          </p:val>
                                        </p:tav>
                                      </p:tavLst>
                                    </p:anim>
                                    <p:anim calcmode="lin" valueType="num">
                                      <p:cBhvr>
                                        <p:cTn id="56" dur="500" fill="hold"/>
                                        <p:tgtEl>
                                          <p:spTgt spid="57"/>
                                        </p:tgtEl>
                                        <p:attrNameLst>
                                          <p:attrName>style.rotation</p:attrName>
                                        </p:attrNameLst>
                                      </p:cBhvr>
                                      <p:tavLst>
                                        <p:tav tm="0">
                                          <p:val>
                                            <p:fltVal val="90"/>
                                          </p:val>
                                        </p:tav>
                                        <p:tav tm="100000">
                                          <p:val>
                                            <p:fltVal val="0"/>
                                          </p:val>
                                        </p:tav>
                                      </p:tavLst>
                                    </p:anim>
                                    <p:animEffect transition="in" filter="fade">
                                      <p:cBhvr>
                                        <p:cTn id="57" dur="500"/>
                                        <p:tgtEl>
                                          <p:spTgt spid="57"/>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left)">
                                      <p:cBhvr>
                                        <p:cTn id="66" dur="500"/>
                                        <p:tgtEl>
                                          <p:spTgt spid="4"/>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1000"/>
                            </p:stCondLst>
                            <p:childTnLst>
                              <p:par>
                                <p:cTn id="72" presetID="10" presetClass="exit" presetSubtype="0" fill="hold" grpId="1" nodeType="afterEffect">
                                  <p:stCondLst>
                                    <p:cond delay="0"/>
                                  </p:stCondLst>
                                  <p:childTnLst>
                                    <p:animEffect transition="out" filter="fade">
                                      <p:cBhvr>
                                        <p:cTn id="73" dur="500"/>
                                        <p:tgtEl>
                                          <p:spTgt spid="38"/>
                                        </p:tgtEl>
                                      </p:cBhvr>
                                    </p:animEffect>
                                    <p:set>
                                      <p:cBhvr>
                                        <p:cTn id="74" dur="1" fill="hold">
                                          <p:stCondLst>
                                            <p:cond delay="499"/>
                                          </p:stCondLst>
                                        </p:cTn>
                                        <p:tgtEl>
                                          <p:spTgt spid="38"/>
                                        </p:tgtEl>
                                        <p:attrNameLst>
                                          <p:attrName>style.visibility</p:attrName>
                                        </p:attrNameLst>
                                      </p:cBhvr>
                                      <p:to>
                                        <p:strVal val="hidden"/>
                                      </p:to>
                                    </p:set>
                                  </p:childTnLst>
                                </p:cTn>
                              </p:par>
                            </p:childTnLst>
                          </p:cTn>
                        </p:par>
                        <p:par>
                          <p:cTn id="75" fill="hold">
                            <p:stCondLst>
                              <p:cond delay="1500"/>
                            </p:stCondLst>
                            <p:childTnLst>
                              <p:par>
                                <p:cTn id="76" presetID="10" presetClass="entr" presetSubtype="0" fill="hold" grpId="2"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par>
                          <p:cTn id="79" fill="hold">
                            <p:stCondLst>
                              <p:cond delay="2000"/>
                            </p:stCondLst>
                            <p:childTnLst>
                              <p:par>
                                <p:cTn id="80" presetID="10" presetClass="exit" presetSubtype="0" fill="hold" grpId="3" nodeType="afterEffect">
                                  <p:stCondLst>
                                    <p:cond delay="0"/>
                                  </p:stCondLst>
                                  <p:childTnLst>
                                    <p:animEffect transition="out" filter="fade">
                                      <p:cBhvr>
                                        <p:cTn id="81" dur="500"/>
                                        <p:tgtEl>
                                          <p:spTgt spid="38"/>
                                        </p:tgtEl>
                                      </p:cBhvr>
                                    </p:animEffect>
                                    <p:set>
                                      <p:cBhvr>
                                        <p:cTn id="8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34" grpId="0"/>
      <p:bldP spid="35" grpId="0"/>
      <p:bldP spid="38" grpId="0" animBg="1"/>
      <p:bldP spid="38" grpId="1" animBg="1"/>
      <p:bldP spid="38" grpId="2" animBg="1"/>
      <p:bldP spid="38" grpId="3"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D0A4A904-C637-4E59-94F7-8B8E4DB35C34}"/>
              </a:ext>
            </a:extLst>
          </p:cNvPr>
          <p:cNvGrpSpPr/>
          <p:nvPr/>
        </p:nvGrpSpPr>
        <p:grpSpPr>
          <a:xfrm>
            <a:off x="734150" y="988118"/>
            <a:ext cx="5360074" cy="5299794"/>
            <a:chOff x="734150" y="988118"/>
            <a:chExt cx="5360074" cy="5299794"/>
          </a:xfrm>
        </p:grpSpPr>
        <p:sp>
          <p:nvSpPr>
            <p:cNvPr id="28" name="grid1">
              <a:extLst>
                <a:ext uri="{FF2B5EF4-FFF2-40B4-BE49-F238E27FC236}">
                  <a16:creationId xmlns:a16="http://schemas.microsoft.com/office/drawing/2014/main" id="{B5C4B6B8-6A33-4A61-912E-A44FEBBA8D74}"/>
                </a:ext>
              </a:extLst>
            </p:cNvPr>
            <p:cNvSpPr txBox="1"/>
            <p:nvPr/>
          </p:nvSpPr>
          <p:spPr>
            <a:xfrm>
              <a:off x="734150" y="988118"/>
              <a:ext cx="5360074" cy="5299794"/>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TextBox 21">
              <a:extLst>
                <a:ext uri="{FF2B5EF4-FFF2-40B4-BE49-F238E27FC236}">
                  <a16:creationId xmlns:a16="http://schemas.microsoft.com/office/drawing/2014/main" id="{798789D5-2E3B-4B2F-8B6C-BA86FBA15E04}"/>
                </a:ext>
              </a:extLst>
            </p:cNvPr>
            <p:cNvSpPr txBox="1"/>
            <p:nvPr/>
          </p:nvSpPr>
          <p:spPr>
            <a:xfrm>
              <a:off x="734151" y="6010913"/>
              <a:ext cx="5360073" cy="276999"/>
            </a:xfrm>
            <a:prstGeom prst="rect">
              <a:avLst/>
            </a:prstGeom>
            <a:noFill/>
          </p:spPr>
          <p:txBody>
            <a:bodyPr wrap="square" rtlCol="0">
              <a:spAutoFit/>
            </a:bodyPr>
            <a:lstStyle/>
            <a:p>
              <a:pPr algn="ctr"/>
              <a:r>
                <a:rPr lang="en-GB" sz="1200" dirty="0">
                  <a:solidFill>
                    <a:srgbClr val="595959">
                      <a:alpha val="50000"/>
                    </a:srgbClr>
                  </a:solidFill>
                </a:rPr>
                <a:t>© WHO / Yolanda Barbera</a:t>
              </a:r>
            </a:p>
          </p:txBody>
        </p:sp>
      </p:grpSp>
      <p:sp>
        <p:nvSpPr>
          <p:cNvPr id="8" name="Sentence stem">
            <a:extLst>
              <a:ext uri="{FF2B5EF4-FFF2-40B4-BE49-F238E27FC236}">
                <a16:creationId xmlns:a16="http://schemas.microsoft.com/office/drawing/2014/main" id="{51FBAF18-7324-06C4-EDC1-BA1C07448FE3}"/>
              </a:ext>
            </a:extLst>
          </p:cNvPr>
          <p:cNvSpPr txBox="1"/>
          <p:nvPr/>
        </p:nvSpPr>
        <p:spPr>
          <a:xfrm>
            <a:off x="851260" y="1263975"/>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13. Environmental disinfectant</a:t>
            </a:r>
          </a:p>
        </p:txBody>
      </p:sp>
      <p:sp>
        <p:nvSpPr>
          <p:cNvPr id="31" name="bulletText01">
            <a:extLst>
              <a:ext uri="{FF2B5EF4-FFF2-40B4-BE49-F238E27FC236}">
                <a16:creationId xmlns:a16="http://schemas.microsoft.com/office/drawing/2014/main" id="{0961217D-97AD-47AF-9E15-2C00F82CDE04}"/>
              </a:ext>
            </a:extLst>
          </p:cNvPr>
          <p:cNvSpPr txBox="1"/>
          <p:nvPr/>
        </p:nvSpPr>
        <p:spPr>
          <a:xfrm>
            <a:off x="1448225" y="2402687"/>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toilet seats</a:t>
            </a:r>
          </a:p>
        </p:txBody>
      </p:sp>
      <p:sp>
        <p:nvSpPr>
          <p:cNvPr id="32" name="bulletText02">
            <a:extLst>
              <a:ext uri="{FF2B5EF4-FFF2-40B4-BE49-F238E27FC236}">
                <a16:creationId xmlns:a16="http://schemas.microsoft.com/office/drawing/2014/main" id="{7D30D51B-708C-4D88-A89B-1CA979A27510}"/>
              </a:ext>
            </a:extLst>
          </p:cNvPr>
          <p:cNvSpPr txBox="1"/>
          <p:nvPr/>
        </p:nvSpPr>
        <p:spPr>
          <a:xfrm>
            <a:off x="1446788" y="2988043"/>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telephones</a:t>
            </a:r>
          </a:p>
        </p:txBody>
      </p:sp>
      <p:sp>
        <p:nvSpPr>
          <p:cNvPr id="36" name="bulletText03">
            <a:extLst>
              <a:ext uri="{FF2B5EF4-FFF2-40B4-BE49-F238E27FC236}">
                <a16:creationId xmlns:a16="http://schemas.microsoft.com/office/drawing/2014/main" id="{58B6C4F4-3965-473C-8509-67FB2F049AE1}"/>
              </a:ext>
            </a:extLst>
          </p:cNvPr>
          <p:cNvSpPr txBox="1"/>
          <p:nvPr/>
        </p:nvSpPr>
        <p:spPr>
          <a:xfrm>
            <a:off x="1441661" y="3573399"/>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wash basins</a:t>
            </a:r>
          </a:p>
        </p:txBody>
      </p:sp>
      <p:sp>
        <p:nvSpPr>
          <p:cNvPr id="37" name="bulletText04">
            <a:extLst>
              <a:ext uri="{FF2B5EF4-FFF2-40B4-BE49-F238E27FC236}">
                <a16:creationId xmlns:a16="http://schemas.microsoft.com/office/drawing/2014/main" id="{F69DEAA5-3B48-4336-B349-A30D82782749}"/>
              </a:ext>
            </a:extLst>
          </p:cNvPr>
          <p:cNvSpPr txBox="1"/>
          <p:nvPr/>
        </p:nvSpPr>
        <p:spPr>
          <a:xfrm>
            <a:off x="1470857" y="4158755"/>
            <a:ext cx="46038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metal beds</a:t>
            </a:r>
          </a:p>
        </p:txBody>
      </p:sp>
      <p:sp>
        <p:nvSpPr>
          <p:cNvPr id="39" name="bulletText05">
            <a:extLst>
              <a:ext uri="{FF2B5EF4-FFF2-40B4-BE49-F238E27FC236}">
                <a16:creationId xmlns:a16="http://schemas.microsoft.com/office/drawing/2014/main" id="{EAEBA1AB-8C50-4572-B3E4-7FBF0DA618DD}"/>
              </a:ext>
            </a:extLst>
          </p:cNvPr>
          <p:cNvSpPr txBox="1"/>
          <p:nvPr/>
        </p:nvSpPr>
        <p:spPr>
          <a:xfrm>
            <a:off x="1469420" y="4744111"/>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lockers</a:t>
            </a:r>
          </a:p>
        </p:txBody>
      </p:sp>
      <p:sp>
        <p:nvSpPr>
          <p:cNvPr id="40" name="bulletText06">
            <a:extLst>
              <a:ext uri="{FF2B5EF4-FFF2-40B4-BE49-F238E27FC236}">
                <a16:creationId xmlns:a16="http://schemas.microsoft.com/office/drawing/2014/main" id="{C9A47E39-E934-40A8-BCB0-2D2F49E44A2B}"/>
              </a:ext>
            </a:extLst>
          </p:cNvPr>
          <p:cNvSpPr txBox="1"/>
          <p:nvPr/>
        </p:nvSpPr>
        <p:spPr>
          <a:xfrm>
            <a:off x="1464293" y="5329469"/>
            <a:ext cx="46330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door knobs</a:t>
            </a:r>
          </a:p>
        </p:txBody>
      </p:sp>
      <p:pic>
        <p:nvPicPr>
          <p:cNvPr id="41" name="bullet01">
            <a:extLst>
              <a:ext uri="{FF2B5EF4-FFF2-40B4-BE49-F238E27FC236}">
                <a16:creationId xmlns:a16="http://schemas.microsoft.com/office/drawing/2014/main" id="{38CC73DF-1A78-4785-BC45-8D07B07DFA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328" y="2550739"/>
            <a:ext cx="117692" cy="122400"/>
          </a:xfrm>
          <a:prstGeom prst="rect">
            <a:avLst/>
          </a:prstGeom>
        </p:spPr>
      </p:pic>
      <p:pic>
        <p:nvPicPr>
          <p:cNvPr id="45" name="bullet02">
            <a:extLst>
              <a:ext uri="{FF2B5EF4-FFF2-40B4-BE49-F238E27FC236}">
                <a16:creationId xmlns:a16="http://schemas.microsoft.com/office/drawing/2014/main" id="{97D7C503-1C51-4DD4-97FF-00A68B7A9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241" y="3137291"/>
            <a:ext cx="117692" cy="122400"/>
          </a:xfrm>
          <a:prstGeom prst="rect">
            <a:avLst/>
          </a:prstGeom>
        </p:spPr>
      </p:pic>
      <p:pic>
        <p:nvPicPr>
          <p:cNvPr id="46" name="bullet03">
            <a:extLst>
              <a:ext uri="{FF2B5EF4-FFF2-40B4-BE49-F238E27FC236}">
                <a16:creationId xmlns:a16="http://schemas.microsoft.com/office/drawing/2014/main" id="{08FD9157-570B-4876-9D83-0635E5DA0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241" y="3723843"/>
            <a:ext cx="117692" cy="122400"/>
          </a:xfrm>
          <a:prstGeom prst="rect">
            <a:avLst/>
          </a:prstGeom>
        </p:spPr>
      </p:pic>
      <p:pic>
        <p:nvPicPr>
          <p:cNvPr id="47" name="bullet04">
            <a:extLst>
              <a:ext uri="{FF2B5EF4-FFF2-40B4-BE49-F238E27FC236}">
                <a16:creationId xmlns:a16="http://schemas.microsoft.com/office/drawing/2014/main" id="{6DEBCE15-DF87-49AF-9E00-E27325C6A1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363" y="4310395"/>
            <a:ext cx="117692" cy="122400"/>
          </a:xfrm>
          <a:prstGeom prst="rect">
            <a:avLst/>
          </a:prstGeom>
        </p:spPr>
      </p:pic>
      <p:pic>
        <p:nvPicPr>
          <p:cNvPr id="48" name="bullet05">
            <a:extLst>
              <a:ext uri="{FF2B5EF4-FFF2-40B4-BE49-F238E27FC236}">
                <a16:creationId xmlns:a16="http://schemas.microsoft.com/office/drawing/2014/main" id="{6A370ECF-2DA3-413C-BF1C-37E22B5468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241" y="4896947"/>
            <a:ext cx="117692" cy="122400"/>
          </a:xfrm>
          <a:prstGeom prst="rect">
            <a:avLst/>
          </a:prstGeom>
        </p:spPr>
      </p:pic>
      <p:pic>
        <p:nvPicPr>
          <p:cNvPr id="49" name="bullet06">
            <a:extLst>
              <a:ext uri="{FF2B5EF4-FFF2-40B4-BE49-F238E27FC236}">
                <a16:creationId xmlns:a16="http://schemas.microsoft.com/office/drawing/2014/main" id="{FF3F5B14-FAF0-433D-B120-5F92B9ED4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241" y="5483499"/>
            <a:ext cx="117692" cy="122400"/>
          </a:xfrm>
          <a:prstGeom prst="rect">
            <a:avLst/>
          </a:prstGeom>
        </p:spPr>
      </p:pic>
      <p:sp>
        <p:nvSpPr>
          <p:cNvPr id="50" name="grid2">
            <a:extLst>
              <a:ext uri="{FF2B5EF4-FFF2-40B4-BE49-F238E27FC236}">
                <a16:creationId xmlns:a16="http://schemas.microsoft.com/office/drawing/2014/main" id="{D3C76DC8-8BE3-4C01-B159-F76EC752287C}"/>
              </a:ext>
            </a:extLst>
          </p:cNvPr>
          <p:cNvSpPr txBox="1"/>
          <p:nvPr/>
        </p:nvSpPr>
        <p:spPr>
          <a:xfrm>
            <a:off x="6199796" y="1004711"/>
            <a:ext cx="5284800" cy="528320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3" name="Picture 2">
            <a:extLst>
              <a:ext uri="{FF2B5EF4-FFF2-40B4-BE49-F238E27FC236}">
                <a16:creationId xmlns:a16="http://schemas.microsoft.com/office/drawing/2014/main" id="{EFF48146-3558-4A3E-B7F8-813865A85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9796" y="1004711"/>
            <a:ext cx="5284800" cy="5284800"/>
          </a:xfrm>
          <a:prstGeom prst="rect">
            <a:avLst/>
          </a:prstGeom>
        </p:spPr>
      </p:pic>
      <p:sp>
        <p:nvSpPr>
          <p:cNvPr id="51" name="Sentence stem">
            <a:extLst>
              <a:ext uri="{FF2B5EF4-FFF2-40B4-BE49-F238E27FC236}">
                <a16:creationId xmlns:a16="http://schemas.microsoft.com/office/drawing/2014/main" id="{3B7E12E5-B1E1-4B01-9B43-C0CC071AC96C}"/>
              </a:ext>
            </a:extLst>
          </p:cNvPr>
          <p:cNvSpPr txBox="1"/>
          <p:nvPr/>
        </p:nvSpPr>
        <p:spPr>
          <a:xfrm>
            <a:off x="829495" y="1806011"/>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Used on surfaces such as:</a:t>
            </a:r>
          </a:p>
        </p:txBody>
      </p:sp>
    </p:spTree>
    <p:custDataLst>
      <p:tags r:id="rId1"/>
    </p:custDataLst>
    <p:extLst>
      <p:ext uri="{BB962C8B-B14F-4D97-AF65-F5344CB8AC3E}">
        <p14:creationId xmlns:p14="http://schemas.microsoft.com/office/powerpoint/2010/main" val="33131062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 calcmode="lin" valueType="num">
                                      <p:cBhvr>
                                        <p:cTn id="29" dur="500" fill="hold"/>
                                        <p:tgtEl>
                                          <p:spTgt spid="41"/>
                                        </p:tgtEl>
                                        <p:attrNameLst>
                                          <p:attrName>style.rotation</p:attrName>
                                        </p:attrNameLst>
                                      </p:cBhvr>
                                      <p:tavLst>
                                        <p:tav tm="0">
                                          <p:val>
                                            <p:fltVal val="90"/>
                                          </p:val>
                                        </p:tav>
                                        <p:tav tm="100000">
                                          <p:val>
                                            <p:fltVal val="0"/>
                                          </p:val>
                                        </p:tav>
                                      </p:tavLst>
                                    </p:anim>
                                    <p:animEffect transition="in" filter="fade">
                                      <p:cBhvr>
                                        <p:cTn id="30" dur="500"/>
                                        <p:tgtEl>
                                          <p:spTgt spid="4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p:cTn id="39" dur="500" fill="hold"/>
                                        <p:tgtEl>
                                          <p:spTgt spid="45"/>
                                        </p:tgtEl>
                                        <p:attrNameLst>
                                          <p:attrName>ppt_w</p:attrName>
                                        </p:attrNameLst>
                                      </p:cBhvr>
                                      <p:tavLst>
                                        <p:tav tm="0">
                                          <p:val>
                                            <p:fltVal val="0"/>
                                          </p:val>
                                        </p:tav>
                                        <p:tav tm="100000">
                                          <p:val>
                                            <p:strVal val="#ppt_w"/>
                                          </p:val>
                                        </p:tav>
                                      </p:tavLst>
                                    </p:anim>
                                    <p:anim calcmode="lin" valueType="num">
                                      <p:cBhvr>
                                        <p:cTn id="40" dur="500" fill="hold"/>
                                        <p:tgtEl>
                                          <p:spTgt spid="45"/>
                                        </p:tgtEl>
                                        <p:attrNameLst>
                                          <p:attrName>ppt_h</p:attrName>
                                        </p:attrNameLst>
                                      </p:cBhvr>
                                      <p:tavLst>
                                        <p:tav tm="0">
                                          <p:val>
                                            <p:fltVal val="0"/>
                                          </p:val>
                                        </p:tav>
                                        <p:tav tm="100000">
                                          <p:val>
                                            <p:strVal val="#ppt_h"/>
                                          </p:val>
                                        </p:tav>
                                      </p:tavLst>
                                    </p:anim>
                                    <p:anim calcmode="lin" valueType="num">
                                      <p:cBhvr>
                                        <p:cTn id="41" dur="500" fill="hold"/>
                                        <p:tgtEl>
                                          <p:spTgt spid="45"/>
                                        </p:tgtEl>
                                        <p:attrNameLst>
                                          <p:attrName>style.rotation</p:attrName>
                                        </p:attrNameLst>
                                      </p:cBhvr>
                                      <p:tavLst>
                                        <p:tav tm="0">
                                          <p:val>
                                            <p:fltVal val="90"/>
                                          </p:val>
                                        </p:tav>
                                        <p:tav tm="100000">
                                          <p:val>
                                            <p:fltVal val="0"/>
                                          </p:val>
                                        </p:tav>
                                      </p:tavLst>
                                    </p:anim>
                                    <p:animEffect transition="in" filter="fade">
                                      <p:cBhvr>
                                        <p:cTn id="42" dur="500"/>
                                        <p:tgtEl>
                                          <p:spTgt spid="4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500" fill="hold"/>
                                        <p:tgtEl>
                                          <p:spTgt spid="46"/>
                                        </p:tgtEl>
                                        <p:attrNameLst>
                                          <p:attrName>ppt_w</p:attrName>
                                        </p:attrNameLst>
                                      </p:cBhvr>
                                      <p:tavLst>
                                        <p:tav tm="0">
                                          <p:val>
                                            <p:fltVal val="0"/>
                                          </p:val>
                                        </p:tav>
                                        <p:tav tm="100000">
                                          <p:val>
                                            <p:strVal val="#ppt_w"/>
                                          </p:val>
                                        </p:tav>
                                      </p:tavLst>
                                    </p:anim>
                                    <p:anim calcmode="lin" valueType="num">
                                      <p:cBhvr>
                                        <p:cTn id="52" dur="500" fill="hold"/>
                                        <p:tgtEl>
                                          <p:spTgt spid="46"/>
                                        </p:tgtEl>
                                        <p:attrNameLst>
                                          <p:attrName>ppt_h</p:attrName>
                                        </p:attrNameLst>
                                      </p:cBhvr>
                                      <p:tavLst>
                                        <p:tav tm="0">
                                          <p:val>
                                            <p:fltVal val="0"/>
                                          </p:val>
                                        </p:tav>
                                        <p:tav tm="100000">
                                          <p:val>
                                            <p:strVal val="#ppt_h"/>
                                          </p:val>
                                        </p:tav>
                                      </p:tavLst>
                                    </p:anim>
                                    <p:anim calcmode="lin" valueType="num">
                                      <p:cBhvr>
                                        <p:cTn id="53" dur="500" fill="hold"/>
                                        <p:tgtEl>
                                          <p:spTgt spid="46"/>
                                        </p:tgtEl>
                                        <p:attrNameLst>
                                          <p:attrName>style.rotation</p:attrName>
                                        </p:attrNameLst>
                                      </p:cBhvr>
                                      <p:tavLst>
                                        <p:tav tm="0">
                                          <p:val>
                                            <p:fltVal val="90"/>
                                          </p:val>
                                        </p:tav>
                                        <p:tav tm="100000">
                                          <p:val>
                                            <p:fltVal val="0"/>
                                          </p:val>
                                        </p:tav>
                                      </p:tavLst>
                                    </p:anim>
                                    <p:animEffect transition="in" filter="fade">
                                      <p:cBhvr>
                                        <p:cTn id="54" dur="500"/>
                                        <p:tgtEl>
                                          <p:spTgt spid="4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p:cTn id="63" dur="500" fill="hold"/>
                                        <p:tgtEl>
                                          <p:spTgt spid="47"/>
                                        </p:tgtEl>
                                        <p:attrNameLst>
                                          <p:attrName>ppt_w</p:attrName>
                                        </p:attrNameLst>
                                      </p:cBhvr>
                                      <p:tavLst>
                                        <p:tav tm="0">
                                          <p:val>
                                            <p:fltVal val="0"/>
                                          </p:val>
                                        </p:tav>
                                        <p:tav tm="100000">
                                          <p:val>
                                            <p:strVal val="#ppt_w"/>
                                          </p:val>
                                        </p:tav>
                                      </p:tavLst>
                                    </p:anim>
                                    <p:anim calcmode="lin" valueType="num">
                                      <p:cBhvr>
                                        <p:cTn id="64" dur="500" fill="hold"/>
                                        <p:tgtEl>
                                          <p:spTgt spid="47"/>
                                        </p:tgtEl>
                                        <p:attrNameLst>
                                          <p:attrName>ppt_h</p:attrName>
                                        </p:attrNameLst>
                                      </p:cBhvr>
                                      <p:tavLst>
                                        <p:tav tm="0">
                                          <p:val>
                                            <p:fltVal val="0"/>
                                          </p:val>
                                        </p:tav>
                                        <p:tav tm="100000">
                                          <p:val>
                                            <p:strVal val="#ppt_h"/>
                                          </p:val>
                                        </p:tav>
                                      </p:tavLst>
                                    </p:anim>
                                    <p:anim calcmode="lin" valueType="num">
                                      <p:cBhvr>
                                        <p:cTn id="65" dur="500" fill="hold"/>
                                        <p:tgtEl>
                                          <p:spTgt spid="47"/>
                                        </p:tgtEl>
                                        <p:attrNameLst>
                                          <p:attrName>style.rotation</p:attrName>
                                        </p:attrNameLst>
                                      </p:cBhvr>
                                      <p:tavLst>
                                        <p:tav tm="0">
                                          <p:val>
                                            <p:fltVal val="90"/>
                                          </p:val>
                                        </p:tav>
                                        <p:tav tm="100000">
                                          <p:val>
                                            <p:fltVal val="0"/>
                                          </p:val>
                                        </p:tav>
                                      </p:tavLst>
                                    </p:anim>
                                    <p:animEffect transition="in" filter="fade">
                                      <p:cBhvr>
                                        <p:cTn id="66" dur="500"/>
                                        <p:tgtEl>
                                          <p:spTgt spid="47"/>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48"/>
                                        </p:tgtEl>
                                        <p:attrNameLst>
                                          <p:attrName>style.visibility</p:attrName>
                                        </p:attrNameLst>
                                      </p:cBhvr>
                                      <p:to>
                                        <p:strVal val="visible"/>
                                      </p:to>
                                    </p:set>
                                    <p:anim calcmode="lin" valueType="num">
                                      <p:cBhvr>
                                        <p:cTn id="75" dur="500" fill="hold"/>
                                        <p:tgtEl>
                                          <p:spTgt spid="48"/>
                                        </p:tgtEl>
                                        <p:attrNameLst>
                                          <p:attrName>ppt_w</p:attrName>
                                        </p:attrNameLst>
                                      </p:cBhvr>
                                      <p:tavLst>
                                        <p:tav tm="0">
                                          <p:val>
                                            <p:fltVal val="0"/>
                                          </p:val>
                                        </p:tav>
                                        <p:tav tm="100000">
                                          <p:val>
                                            <p:strVal val="#ppt_w"/>
                                          </p:val>
                                        </p:tav>
                                      </p:tavLst>
                                    </p:anim>
                                    <p:anim calcmode="lin" valueType="num">
                                      <p:cBhvr>
                                        <p:cTn id="76" dur="500" fill="hold"/>
                                        <p:tgtEl>
                                          <p:spTgt spid="48"/>
                                        </p:tgtEl>
                                        <p:attrNameLst>
                                          <p:attrName>ppt_h</p:attrName>
                                        </p:attrNameLst>
                                      </p:cBhvr>
                                      <p:tavLst>
                                        <p:tav tm="0">
                                          <p:val>
                                            <p:fltVal val="0"/>
                                          </p:val>
                                        </p:tav>
                                        <p:tav tm="100000">
                                          <p:val>
                                            <p:strVal val="#ppt_h"/>
                                          </p:val>
                                        </p:tav>
                                      </p:tavLst>
                                    </p:anim>
                                    <p:anim calcmode="lin" valueType="num">
                                      <p:cBhvr>
                                        <p:cTn id="77" dur="500" fill="hold"/>
                                        <p:tgtEl>
                                          <p:spTgt spid="48"/>
                                        </p:tgtEl>
                                        <p:attrNameLst>
                                          <p:attrName>style.rotation</p:attrName>
                                        </p:attrNameLst>
                                      </p:cBhvr>
                                      <p:tavLst>
                                        <p:tav tm="0">
                                          <p:val>
                                            <p:fltVal val="90"/>
                                          </p:val>
                                        </p:tav>
                                        <p:tav tm="100000">
                                          <p:val>
                                            <p:fltVal val="0"/>
                                          </p:val>
                                        </p:tav>
                                      </p:tavLst>
                                    </p:anim>
                                    <p:animEffect transition="in" filter="fade">
                                      <p:cBhvr>
                                        <p:cTn id="78" dur="500"/>
                                        <p:tgtEl>
                                          <p:spTgt spid="48"/>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p:cTn id="87" dur="500" fill="hold"/>
                                        <p:tgtEl>
                                          <p:spTgt spid="49"/>
                                        </p:tgtEl>
                                        <p:attrNameLst>
                                          <p:attrName>ppt_w</p:attrName>
                                        </p:attrNameLst>
                                      </p:cBhvr>
                                      <p:tavLst>
                                        <p:tav tm="0">
                                          <p:val>
                                            <p:fltVal val="0"/>
                                          </p:val>
                                        </p:tav>
                                        <p:tav tm="100000">
                                          <p:val>
                                            <p:strVal val="#ppt_w"/>
                                          </p:val>
                                        </p:tav>
                                      </p:tavLst>
                                    </p:anim>
                                    <p:anim calcmode="lin" valueType="num">
                                      <p:cBhvr>
                                        <p:cTn id="88" dur="500" fill="hold"/>
                                        <p:tgtEl>
                                          <p:spTgt spid="49"/>
                                        </p:tgtEl>
                                        <p:attrNameLst>
                                          <p:attrName>ppt_h</p:attrName>
                                        </p:attrNameLst>
                                      </p:cBhvr>
                                      <p:tavLst>
                                        <p:tav tm="0">
                                          <p:val>
                                            <p:fltVal val="0"/>
                                          </p:val>
                                        </p:tav>
                                        <p:tav tm="100000">
                                          <p:val>
                                            <p:strVal val="#ppt_h"/>
                                          </p:val>
                                        </p:tav>
                                      </p:tavLst>
                                    </p:anim>
                                    <p:anim calcmode="lin" valueType="num">
                                      <p:cBhvr>
                                        <p:cTn id="89" dur="500" fill="hold"/>
                                        <p:tgtEl>
                                          <p:spTgt spid="49"/>
                                        </p:tgtEl>
                                        <p:attrNameLst>
                                          <p:attrName>style.rotation</p:attrName>
                                        </p:attrNameLst>
                                      </p:cBhvr>
                                      <p:tavLst>
                                        <p:tav tm="0">
                                          <p:val>
                                            <p:fltVal val="90"/>
                                          </p:val>
                                        </p:tav>
                                        <p:tav tm="100000">
                                          <p:val>
                                            <p:fltVal val="0"/>
                                          </p:val>
                                        </p:tav>
                                      </p:tavLst>
                                    </p:anim>
                                    <p:animEffect transition="in" filter="fade">
                                      <p:cBhvr>
                                        <p:cTn id="90" dur="500"/>
                                        <p:tgtEl>
                                          <p:spTgt spid="49"/>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p:bldP spid="32" grpId="0"/>
      <p:bldP spid="36" grpId="0"/>
      <p:bldP spid="37" grpId="0"/>
      <p:bldP spid="39" grpId="0"/>
      <p:bldP spid="40" grpId="0"/>
      <p:bldP spid="50" grpId="0" animBg="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 name="syringe1">
            <a:extLst>
              <a:ext uri="{FF2B5EF4-FFF2-40B4-BE49-F238E27FC236}">
                <a16:creationId xmlns:a16="http://schemas.microsoft.com/office/drawing/2014/main" id="{61EFA287-A820-478B-BD94-6F874917A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653" y="1097177"/>
            <a:ext cx="5357719" cy="3573599"/>
          </a:xfrm>
          <a:prstGeom prst="rect">
            <a:avLst/>
          </a:prstGeom>
        </p:spPr>
      </p:pic>
      <p:pic>
        <p:nvPicPr>
          <p:cNvPr id="19" name="syringe2">
            <a:extLst>
              <a:ext uri="{FF2B5EF4-FFF2-40B4-BE49-F238E27FC236}">
                <a16:creationId xmlns:a16="http://schemas.microsoft.com/office/drawing/2014/main" id="{D064DEC8-F193-418E-AA77-BC8D4D2DAB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2" y="1095425"/>
            <a:ext cx="5357719" cy="3571812"/>
          </a:xfrm>
          <a:prstGeom prst="rect">
            <a:avLst/>
          </a:prstGeom>
        </p:spPr>
      </p:pic>
      <p:grpSp>
        <p:nvGrpSpPr>
          <p:cNvPr id="2" name="Group 1">
            <a:extLst>
              <a:ext uri="{FF2B5EF4-FFF2-40B4-BE49-F238E27FC236}">
                <a16:creationId xmlns:a16="http://schemas.microsoft.com/office/drawing/2014/main" id="{EACC4756-E86A-4906-B802-05BF5FE9F0E0}"/>
              </a:ext>
            </a:extLst>
          </p:cNvPr>
          <p:cNvGrpSpPr/>
          <p:nvPr/>
        </p:nvGrpSpPr>
        <p:grpSpPr>
          <a:xfrm>
            <a:off x="609475" y="4670777"/>
            <a:ext cx="5360074" cy="1605276"/>
            <a:chOff x="609475" y="4670777"/>
            <a:chExt cx="5360074" cy="1605276"/>
          </a:xfrm>
        </p:grpSpPr>
        <p:sp>
          <p:nvSpPr>
            <p:cNvPr id="13" name="TextBox 12">
              <a:extLst>
                <a:ext uri="{FF2B5EF4-FFF2-40B4-BE49-F238E27FC236}">
                  <a16:creationId xmlns:a16="http://schemas.microsoft.com/office/drawing/2014/main" id="{C5E2CBDC-2D61-4E20-B99A-98CE8ECA77CB}"/>
                </a:ext>
              </a:extLst>
            </p:cNvPr>
            <p:cNvSpPr txBox="1"/>
            <p:nvPr/>
          </p:nvSpPr>
          <p:spPr>
            <a:xfrm>
              <a:off x="609475" y="4670777"/>
              <a:ext cx="5360074" cy="1605276"/>
            </a:xfrm>
            <a:prstGeom prst="rect">
              <a:avLst/>
            </a:prstGeom>
            <a:solidFill>
              <a:srgbClr val="98D7CE"/>
            </a:solidFill>
          </p:spPr>
          <p:txBody>
            <a:bodyPr vert="horz" wrap="square" lIns="91440" tIns="144000" rIns="91440" bIns="90000" rtlCol="0" anchor="t" anchorCtr="0">
              <a:noAutofit/>
            </a:bodyPr>
            <a:lstStyle>
              <a:lvl1pPr algn="r">
                <a:lnSpc>
                  <a:spcPct val="90000"/>
                </a:lnSpc>
                <a:spcBef>
                  <a:spcPct val="0"/>
                </a:spcBef>
                <a:buNone/>
                <a:defRPr sz="4400">
                  <a:solidFill>
                    <a:schemeClr val="bg1"/>
                  </a:solidFill>
                  <a:latin typeface="+mj-lt"/>
                  <a:ea typeface="+mj-ea"/>
                  <a:cs typeface="+mj-cs"/>
                </a:defRPr>
              </a:lvl1pPr>
            </a:lstStyle>
            <a:p>
              <a:pPr algn="ctr">
                <a:spcAft>
                  <a:spcPts val="600"/>
                </a:spcAft>
              </a:pPr>
              <a:r>
                <a:rPr lang="en-GB" sz="2400" b="1" dirty="0">
                  <a:solidFill>
                    <a:schemeClr val="tx1">
                      <a:lumMod val="65000"/>
                      <a:lumOff val="35000"/>
                    </a:schemeClr>
                  </a:solidFill>
                </a:rPr>
                <a:t>14. Non-reusable syringes</a:t>
              </a:r>
              <a:endParaRPr lang="en-GB" sz="2400" b="1" dirty="0">
                <a:solidFill>
                  <a:srgbClr val="595959"/>
                </a:solidFill>
              </a:endParaRPr>
            </a:p>
            <a:p>
              <a:pPr algn="ctr">
                <a:spcAft>
                  <a:spcPts val="600"/>
                </a:spcAft>
              </a:pPr>
              <a:r>
                <a:rPr lang="en-GB" sz="2400" b="1" dirty="0">
                  <a:solidFill>
                    <a:srgbClr val="595959"/>
                  </a:solidFill>
                </a:rPr>
                <a:t>All-plastic syringe </a:t>
              </a:r>
              <a:r>
                <a:rPr lang="en-GB" sz="2400" dirty="0">
                  <a:solidFill>
                    <a:srgbClr val="595959"/>
                  </a:solidFill>
                </a:rPr>
                <a:t>with a </a:t>
              </a:r>
              <a:r>
                <a:rPr lang="en-GB" sz="2400" b="1" dirty="0">
                  <a:solidFill>
                    <a:srgbClr val="595959"/>
                  </a:solidFill>
                </a:rPr>
                <a:t>separate needle</a:t>
              </a:r>
              <a:r>
                <a:rPr lang="en-GB" sz="2400" dirty="0">
                  <a:solidFill>
                    <a:srgbClr val="595959"/>
                  </a:solidFill>
                </a:rPr>
                <a:t> designed for a single use</a:t>
              </a:r>
            </a:p>
          </p:txBody>
        </p:sp>
        <p:sp>
          <p:nvSpPr>
            <p:cNvPr id="10" name="TextBox 9">
              <a:extLst>
                <a:ext uri="{FF2B5EF4-FFF2-40B4-BE49-F238E27FC236}">
                  <a16:creationId xmlns:a16="http://schemas.microsoft.com/office/drawing/2014/main" id="{6BEFAFC6-A55E-4C15-BD79-D1228FF172C5}"/>
                </a:ext>
              </a:extLst>
            </p:cNvPr>
            <p:cNvSpPr txBox="1"/>
            <p:nvPr/>
          </p:nvSpPr>
          <p:spPr>
            <a:xfrm>
              <a:off x="609475" y="5999054"/>
              <a:ext cx="5360073" cy="276999"/>
            </a:xfrm>
            <a:prstGeom prst="rect">
              <a:avLst/>
            </a:prstGeom>
            <a:noFill/>
          </p:spPr>
          <p:txBody>
            <a:bodyPr wrap="square" rtlCol="0">
              <a:spAutoFit/>
            </a:bodyPr>
            <a:lstStyle/>
            <a:p>
              <a:pPr algn="ctr"/>
              <a:r>
                <a:rPr lang="en-GB" sz="1200" dirty="0">
                  <a:solidFill>
                    <a:srgbClr val="595959">
                      <a:alpha val="50000"/>
                    </a:srgbClr>
                  </a:solidFill>
                </a:rPr>
                <a:t>© WHO</a:t>
              </a:r>
            </a:p>
          </p:txBody>
        </p:sp>
      </p:grpSp>
      <p:grpSp>
        <p:nvGrpSpPr>
          <p:cNvPr id="3" name="Group 2">
            <a:extLst>
              <a:ext uri="{FF2B5EF4-FFF2-40B4-BE49-F238E27FC236}">
                <a16:creationId xmlns:a16="http://schemas.microsoft.com/office/drawing/2014/main" id="{59DA7CFA-0BAB-46AF-85B7-7CFED7679ED3}"/>
              </a:ext>
            </a:extLst>
          </p:cNvPr>
          <p:cNvGrpSpPr/>
          <p:nvPr/>
        </p:nvGrpSpPr>
        <p:grpSpPr>
          <a:xfrm>
            <a:off x="6222452" y="4668132"/>
            <a:ext cx="5360076" cy="1607921"/>
            <a:chOff x="6222452" y="4668132"/>
            <a:chExt cx="5360076" cy="1607921"/>
          </a:xfrm>
        </p:grpSpPr>
        <p:grpSp>
          <p:nvGrpSpPr>
            <p:cNvPr id="15" name="Group 14">
              <a:extLst>
                <a:ext uri="{FF2B5EF4-FFF2-40B4-BE49-F238E27FC236}">
                  <a16:creationId xmlns:a16="http://schemas.microsoft.com/office/drawing/2014/main" id="{2E2C88BD-50CF-489F-A546-8CE930D35F2F}"/>
                </a:ext>
              </a:extLst>
            </p:cNvPr>
            <p:cNvGrpSpPr/>
            <p:nvPr/>
          </p:nvGrpSpPr>
          <p:grpSpPr>
            <a:xfrm>
              <a:off x="6222453" y="4668132"/>
              <a:ext cx="5360075" cy="1605276"/>
              <a:chOff x="609312" y="4675010"/>
              <a:chExt cx="5360075" cy="1605276"/>
            </a:xfrm>
          </p:grpSpPr>
          <p:sp>
            <p:nvSpPr>
              <p:cNvPr id="16" name="TextBox 15">
                <a:extLst>
                  <a:ext uri="{FF2B5EF4-FFF2-40B4-BE49-F238E27FC236}">
                    <a16:creationId xmlns:a16="http://schemas.microsoft.com/office/drawing/2014/main" id="{8DD811D1-72DA-4624-9C13-1C562B2A7E7D}"/>
                  </a:ext>
                </a:extLst>
              </p:cNvPr>
              <p:cNvSpPr txBox="1"/>
              <p:nvPr/>
            </p:nvSpPr>
            <p:spPr>
              <a:xfrm>
                <a:off x="609313" y="4675010"/>
                <a:ext cx="5360074" cy="1605276"/>
              </a:xfrm>
              <a:prstGeom prst="rect">
                <a:avLst/>
              </a:prstGeom>
              <a:solidFill>
                <a:srgbClr val="98D7CE"/>
              </a:solidFill>
            </p:spPr>
            <p:txBody>
              <a:bodyPr vert="horz" wrap="square" lIns="91440" tIns="360000" rIns="91440" bIns="90000" rtlCol="0" anchor="t" anchorCtr="0">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A specifically modified disposable syringe with a </a:t>
                </a:r>
                <a:r>
                  <a:rPr lang="en-GB" sz="2400" b="1" dirty="0">
                    <a:solidFill>
                      <a:srgbClr val="595959"/>
                    </a:solidFill>
                  </a:rPr>
                  <a:t>fixed needle</a:t>
                </a:r>
                <a:endParaRPr lang="en-GB" sz="2400" dirty="0">
                  <a:solidFill>
                    <a:srgbClr val="595959"/>
                  </a:solidFill>
                </a:endParaRPr>
              </a:p>
            </p:txBody>
          </p:sp>
          <p:sp>
            <p:nvSpPr>
              <p:cNvPr id="17" name="TextBox 16">
                <a:extLst>
                  <a:ext uri="{FF2B5EF4-FFF2-40B4-BE49-F238E27FC236}">
                    <a16:creationId xmlns:a16="http://schemas.microsoft.com/office/drawing/2014/main" id="{63BB38A4-A080-4A04-A7D7-5EED3ED15433}"/>
                  </a:ext>
                </a:extLst>
              </p:cNvPr>
              <p:cNvSpPr txBox="1"/>
              <p:nvPr/>
            </p:nvSpPr>
            <p:spPr>
              <a:xfrm>
                <a:off x="609312" y="6000642"/>
                <a:ext cx="5360073" cy="276999"/>
              </a:xfrm>
              <a:prstGeom prst="rect">
                <a:avLst/>
              </a:prstGeom>
              <a:noFill/>
            </p:spPr>
            <p:txBody>
              <a:bodyPr wrap="square" rtlCol="0">
                <a:spAutoFit/>
              </a:bodyPr>
              <a:lstStyle/>
              <a:p>
                <a:pPr algn="ctr"/>
                <a:endParaRPr lang="en-GB" sz="1200" dirty="0">
                  <a:solidFill>
                    <a:srgbClr val="595959">
                      <a:alpha val="50000"/>
                    </a:srgbClr>
                  </a:solidFill>
                </a:endParaRPr>
              </a:p>
            </p:txBody>
          </p:sp>
        </p:grpSp>
        <p:sp>
          <p:nvSpPr>
            <p:cNvPr id="12" name="TextBox 11">
              <a:extLst>
                <a:ext uri="{FF2B5EF4-FFF2-40B4-BE49-F238E27FC236}">
                  <a16:creationId xmlns:a16="http://schemas.microsoft.com/office/drawing/2014/main" id="{AA4D61F3-973E-4432-99B3-4F6FC7645FEB}"/>
                </a:ext>
              </a:extLst>
            </p:cNvPr>
            <p:cNvSpPr txBox="1"/>
            <p:nvPr/>
          </p:nvSpPr>
          <p:spPr>
            <a:xfrm>
              <a:off x="6222452" y="5999054"/>
              <a:ext cx="5360073" cy="276999"/>
            </a:xfrm>
            <a:prstGeom prst="rect">
              <a:avLst/>
            </a:prstGeom>
            <a:noFill/>
          </p:spPr>
          <p:txBody>
            <a:bodyPr wrap="square" rtlCol="0">
              <a:spAutoFit/>
            </a:bodyPr>
            <a:lstStyle/>
            <a:p>
              <a:pPr algn="ctr"/>
              <a:r>
                <a:rPr lang="en-GB" sz="1200" dirty="0">
                  <a:solidFill>
                    <a:srgbClr val="595959">
                      <a:alpha val="50000"/>
                    </a:srgbClr>
                  </a:solidFill>
                </a:rPr>
                <a:t>© WHO</a:t>
              </a:r>
            </a:p>
          </p:txBody>
        </p:sp>
      </p:grpSp>
    </p:spTree>
    <p:custDataLst>
      <p:tags r:id="rId1"/>
    </p:custDataLst>
    <p:extLst>
      <p:ext uri="{BB962C8B-B14F-4D97-AF65-F5344CB8AC3E}">
        <p14:creationId xmlns:p14="http://schemas.microsoft.com/office/powerpoint/2010/main" val="38857811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0DD33F82-E8F8-4511-8667-7080CC4A4DFC}"/>
              </a:ext>
            </a:extLst>
          </p:cNvPr>
          <p:cNvGrpSpPr/>
          <p:nvPr/>
        </p:nvGrpSpPr>
        <p:grpSpPr>
          <a:xfrm>
            <a:off x="734150" y="1352164"/>
            <a:ext cx="5360074" cy="4630615"/>
            <a:chOff x="734150" y="1352164"/>
            <a:chExt cx="5360074" cy="4630615"/>
          </a:xfrm>
        </p:grpSpPr>
        <p:sp>
          <p:nvSpPr>
            <p:cNvPr id="28" name="grid1">
              <a:extLst>
                <a:ext uri="{FF2B5EF4-FFF2-40B4-BE49-F238E27FC236}">
                  <a16:creationId xmlns:a16="http://schemas.microsoft.com/office/drawing/2014/main" id="{B5C4B6B8-6A33-4A61-912E-A44FEBBA8D74}"/>
                </a:ext>
              </a:extLst>
            </p:cNvPr>
            <p:cNvSpPr txBox="1"/>
            <p:nvPr/>
          </p:nvSpPr>
          <p:spPr>
            <a:xfrm>
              <a:off x="734150" y="135216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2" name="TextBox 11">
              <a:extLst>
                <a:ext uri="{FF2B5EF4-FFF2-40B4-BE49-F238E27FC236}">
                  <a16:creationId xmlns:a16="http://schemas.microsoft.com/office/drawing/2014/main" id="{E37101BE-4B01-45F8-8C06-983E8E3BD417}"/>
                </a:ext>
              </a:extLst>
            </p:cNvPr>
            <p:cNvSpPr txBox="1"/>
            <p:nvPr/>
          </p:nvSpPr>
          <p:spPr>
            <a:xfrm>
              <a:off x="734151" y="5705780"/>
              <a:ext cx="5360073" cy="276999"/>
            </a:xfrm>
            <a:prstGeom prst="rect">
              <a:avLst/>
            </a:prstGeom>
            <a:noFill/>
          </p:spPr>
          <p:txBody>
            <a:bodyPr wrap="square" rtlCol="0">
              <a:spAutoFit/>
            </a:bodyPr>
            <a:lstStyle/>
            <a:p>
              <a:pPr algn="ctr"/>
              <a:r>
                <a:rPr lang="en-GB" sz="1200" dirty="0">
                  <a:solidFill>
                    <a:srgbClr val="595959">
                      <a:alpha val="50000"/>
                    </a:srgbClr>
                  </a:solidFill>
                </a:rPr>
                <a:t>Designed by Freepik</a:t>
              </a:r>
            </a:p>
          </p:txBody>
        </p:sp>
      </p:grpSp>
      <p:sp>
        <p:nvSpPr>
          <p:cNvPr id="8" name="Sentence stem">
            <a:extLst>
              <a:ext uri="{FF2B5EF4-FFF2-40B4-BE49-F238E27FC236}">
                <a16:creationId xmlns:a16="http://schemas.microsoft.com/office/drawing/2014/main" id="{51FBAF18-7324-06C4-EDC1-BA1C07448FE3}"/>
              </a:ext>
            </a:extLst>
          </p:cNvPr>
          <p:cNvSpPr txBox="1"/>
          <p:nvPr/>
        </p:nvSpPr>
        <p:spPr>
          <a:xfrm>
            <a:off x="851260" y="1592308"/>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15. Surgical masks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1366298" y="2123616"/>
            <a:ext cx="4657535" cy="193899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for health care workers, to </a:t>
            </a:r>
            <a:br>
              <a:rPr lang="en-GB" sz="2400" dirty="0">
                <a:solidFill>
                  <a:schemeClr val="tx1">
                    <a:lumMod val="65000"/>
                    <a:lumOff val="35000"/>
                  </a:schemeClr>
                </a:solidFill>
              </a:rPr>
            </a:br>
            <a:r>
              <a:rPr lang="en-GB" sz="2400" dirty="0">
                <a:solidFill>
                  <a:schemeClr val="tx1">
                    <a:lumMod val="65000"/>
                    <a:lumOff val="35000"/>
                  </a:schemeClr>
                </a:solidFill>
              </a:rPr>
              <a:t>protect them against large droplets of bodily fluids/to protect patients from the wearer’s respiratory emissions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1361171" y="4153748"/>
            <a:ext cx="4633059" cy="156966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for patients who have a cough/suspected respiratory illness (including TB or COVID-19), to protect others</a:t>
            </a:r>
          </a:p>
        </p:txBody>
      </p:sp>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04" y="2278306"/>
            <a:ext cx="117692" cy="122400"/>
          </a:xfrm>
          <a:prstGeom prst="rect">
            <a:avLst/>
          </a:prstGeom>
        </p:spPr>
      </p:pic>
      <p:pic>
        <p:nvPicPr>
          <p:cNvPr id="55" name="bullet03">
            <a:extLst>
              <a:ext uri="{FF2B5EF4-FFF2-40B4-BE49-F238E27FC236}">
                <a16:creationId xmlns:a16="http://schemas.microsoft.com/office/drawing/2014/main" id="{1EEA76C8-0CC9-4705-86CC-2D229F933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04" y="4292872"/>
            <a:ext cx="117692" cy="122400"/>
          </a:xfrm>
          <a:prstGeom prst="rect">
            <a:avLst/>
          </a:prstGeom>
        </p:spPr>
      </p:pic>
      <p:pic>
        <p:nvPicPr>
          <p:cNvPr id="3" name="Picture 2">
            <a:extLst>
              <a:ext uri="{FF2B5EF4-FFF2-40B4-BE49-F238E27FC236}">
                <a16:creationId xmlns:a16="http://schemas.microsoft.com/office/drawing/2014/main" id="{EFF48146-3558-4A3E-B7F8-813865A85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224" y="1352164"/>
            <a:ext cx="5364542" cy="4629600"/>
          </a:xfrm>
          <a:prstGeom prst="rect">
            <a:avLst/>
          </a:prstGeom>
        </p:spPr>
      </p:pic>
    </p:spTree>
    <p:custDataLst>
      <p:tags r:id="rId1"/>
    </p:custDataLst>
    <p:extLst>
      <p:ext uri="{BB962C8B-B14F-4D97-AF65-F5344CB8AC3E}">
        <p14:creationId xmlns:p14="http://schemas.microsoft.com/office/powerpoint/2010/main" val="29270292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 calcmode="lin" valueType="num">
                                      <p:cBhvr>
                                        <p:cTn id="20" dur="500" fill="hold"/>
                                        <p:tgtEl>
                                          <p:spTgt spid="33"/>
                                        </p:tgtEl>
                                        <p:attrNameLst>
                                          <p:attrName>style.rotation</p:attrName>
                                        </p:attrNameLst>
                                      </p:cBhvr>
                                      <p:tavLst>
                                        <p:tav tm="0">
                                          <p:val>
                                            <p:fltVal val="90"/>
                                          </p:val>
                                        </p:tav>
                                        <p:tav tm="100000">
                                          <p:val>
                                            <p:fltVal val="0"/>
                                          </p:val>
                                        </p:tav>
                                      </p:tavLst>
                                    </p:anim>
                                    <p:animEffect transition="in" filter="fade">
                                      <p:cBhvr>
                                        <p:cTn id="21" dur="500"/>
                                        <p:tgtEl>
                                          <p:spTgt spid="3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p:cTn id="30" dur="500" fill="hold"/>
                                        <p:tgtEl>
                                          <p:spTgt spid="55"/>
                                        </p:tgtEl>
                                        <p:attrNameLst>
                                          <p:attrName>ppt_w</p:attrName>
                                        </p:attrNameLst>
                                      </p:cBhvr>
                                      <p:tavLst>
                                        <p:tav tm="0">
                                          <p:val>
                                            <p:fltVal val="0"/>
                                          </p:val>
                                        </p:tav>
                                        <p:tav tm="100000">
                                          <p:val>
                                            <p:strVal val="#ppt_w"/>
                                          </p:val>
                                        </p:tav>
                                      </p:tavLst>
                                    </p:anim>
                                    <p:anim calcmode="lin" valueType="num">
                                      <p:cBhvr>
                                        <p:cTn id="31" dur="500" fill="hold"/>
                                        <p:tgtEl>
                                          <p:spTgt spid="55"/>
                                        </p:tgtEl>
                                        <p:attrNameLst>
                                          <p:attrName>ppt_h</p:attrName>
                                        </p:attrNameLst>
                                      </p:cBhvr>
                                      <p:tavLst>
                                        <p:tav tm="0">
                                          <p:val>
                                            <p:fltVal val="0"/>
                                          </p:val>
                                        </p:tav>
                                        <p:tav tm="100000">
                                          <p:val>
                                            <p:strVal val="#ppt_h"/>
                                          </p:val>
                                        </p:tav>
                                      </p:tavLst>
                                    </p:anim>
                                    <p:anim calcmode="lin" valueType="num">
                                      <p:cBhvr>
                                        <p:cTn id="32" dur="500" fill="hold"/>
                                        <p:tgtEl>
                                          <p:spTgt spid="55"/>
                                        </p:tgtEl>
                                        <p:attrNameLst>
                                          <p:attrName>style.rotation</p:attrName>
                                        </p:attrNameLst>
                                      </p:cBhvr>
                                      <p:tavLst>
                                        <p:tav tm="0">
                                          <p:val>
                                            <p:fltVal val="90"/>
                                          </p:val>
                                        </p:tav>
                                        <p:tav tm="100000">
                                          <p:val>
                                            <p:fltVal val="0"/>
                                          </p:val>
                                        </p:tav>
                                      </p:tavLst>
                                    </p:anim>
                                    <p:animEffect transition="in" filter="fade">
                                      <p:cBhvr>
                                        <p:cTn id="33" dur="500"/>
                                        <p:tgtEl>
                                          <p:spTgt spid="5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FA3D7B9E-F54E-4DE0-89A4-CD698157E073}"/>
              </a:ext>
            </a:extLst>
          </p:cNvPr>
          <p:cNvGrpSpPr/>
          <p:nvPr/>
        </p:nvGrpSpPr>
        <p:grpSpPr>
          <a:xfrm>
            <a:off x="733234" y="1352164"/>
            <a:ext cx="5360990" cy="4630615"/>
            <a:chOff x="733234" y="1352164"/>
            <a:chExt cx="5360990" cy="4630615"/>
          </a:xfrm>
        </p:grpSpPr>
        <p:sp>
          <p:nvSpPr>
            <p:cNvPr id="28" name="grid1">
              <a:extLst>
                <a:ext uri="{FF2B5EF4-FFF2-40B4-BE49-F238E27FC236}">
                  <a16:creationId xmlns:a16="http://schemas.microsoft.com/office/drawing/2014/main" id="{B5C4B6B8-6A33-4A61-912E-A44FEBBA8D74}"/>
                </a:ext>
              </a:extLst>
            </p:cNvPr>
            <p:cNvSpPr txBox="1"/>
            <p:nvPr/>
          </p:nvSpPr>
          <p:spPr>
            <a:xfrm>
              <a:off x="734150" y="135216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6" name="TextBox 15">
              <a:extLst>
                <a:ext uri="{FF2B5EF4-FFF2-40B4-BE49-F238E27FC236}">
                  <a16:creationId xmlns:a16="http://schemas.microsoft.com/office/drawing/2014/main" id="{F64526C4-A335-4678-AAD5-5BB402D680B7}"/>
                </a:ext>
              </a:extLst>
            </p:cNvPr>
            <p:cNvSpPr txBox="1"/>
            <p:nvPr/>
          </p:nvSpPr>
          <p:spPr>
            <a:xfrm>
              <a:off x="733234" y="5705780"/>
              <a:ext cx="5360073" cy="276999"/>
            </a:xfrm>
            <a:prstGeom prst="rect">
              <a:avLst/>
            </a:prstGeom>
            <a:noFill/>
          </p:spPr>
          <p:txBody>
            <a:bodyPr wrap="square" rtlCol="0">
              <a:spAutoFit/>
            </a:bodyPr>
            <a:lstStyle/>
            <a:p>
              <a:pPr algn="ctr"/>
              <a:r>
                <a:rPr lang="en-GB" sz="1200" dirty="0">
                  <a:solidFill>
                    <a:srgbClr val="595959">
                      <a:alpha val="50000"/>
                    </a:srgbClr>
                  </a:solidFill>
                </a:rPr>
                <a:t>Image used under license from Shutterstock.com</a:t>
              </a:r>
            </a:p>
          </p:txBody>
        </p:sp>
      </p:grpSp>
      <p:sp>
        <p:nvSpPr>
          <p:cNvPr id="8" name="Sentence stem">
            <a:extLst>
              <a:ext uri="{FF2B5EF4-FFF2-40B4-BE49-F238E27FC236}">
                <a16:creationId xmlns:a16="http://schemas.microsoft.com/office/drawing/2014/main" id="{51FBAF18-7324-06C4-EDC1-BA1C07448FE3}"/>
              </a:ext>
            </a:extLst>
          </p:cNvPr>
          <p:cNvSpPr txBox="1"/>
          <p:nvPr/>
        </p:nvSpPr>
        <p:spPr>
          <a:xfrm>
            <a:off x="851260" y="1592308"/>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16. N95 face masks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1366298" y="2447658"/>
            <a:ext cx="4446853" cy="156966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for health workers, to protect them against small particle aerosols and large droplets of bodily fluids</a:t>
            </a:r>
          </a:p>
        </p:txBody>
      </p:sp>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04" y="2602348"/>
            <a:ext cx="117692" cy="122400"/>
          </a:xfrm>
          <a:prstGeom prst="rect">
            <a:avLst/>
          </a:prstGeom>
        </p:spPr>
      </p:pic>
      <p:pic>
        <p:nvPicPr>
          <p:cNvPr id="3" name="Picture 2">
            <a:extLst>
              <a:ext uri="{FF2B5EF4-FFF2-40B4-BE49-F238E27FC236}">
                <a16:creationId xmlns:a16="http://schemas.microsoft.com/office/drawing/2014/main" id="{EFF48146-3558-4A3E-B7F8-813865A85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224" y="1352164"/>
            <a:ext cx="5364542" cy="4629600"/>
          </a:xfrm>
          <a:prstGeom prst="rect">
            <a:avLst/>
          </a:prstGeom>
        </p:spPr>
      </p:pic>
    </p:spTree>
    <p:custDataLst>
      <p:tags r:id="rId1"/>
    </p:custDataLst>
    <p:extLst>
      <p:ext uri="{BB962C8B-B14F-4D97-AF65-F5344CB8AC3E}">
        <p14:creationId xmlns:p14="http://schemas.microsoft.com/office/powerpoint/2010/main" val="39396547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 calcmode="lin" valueType="num">
                                      <p:cBhvr>
                                        <p:cTn id="20" dur="500" fill="hold"/>
                                        <p:tgtEl>
                                          <p:spTgt spid="33"/>
                                        </p:tgtEl>
                                        <p:attrNameLst>
                                          <p:attrName>style.rotation</p:attrName>
                                        </p:attrNameLst>
                                      </p:cBhvr>
                                      <p:tavLst>
                                        <p:tav tm="0">
                                          <p:val>
                                            <p:fltVal val="90"/>
                                          </p:val>
                                        </p:tav>
                                        <p:tav tm="100000">
                                          <p:val>
                                            <p:fltVal val="0"/>
                                          </p:val>
                                        </p:tav>
                                      </p:tavLst>
                                    </p:anim>
                                    <p:animEffect transition="in" filter="fade">
                                      <p:cBhvr>
                                        <p:cTn id="21" dur="500"/>
                                        <p:tgtEl>
                                          <p:spTgt spid="3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2E63A8CE-BF82-4A72-998E-0AC530DEA138}"/>
              </a:ext>
            </a:extLst>
          </p:cNvPr>
          <p:cNvGrpSpPr/>
          <p:nvPr/>
        </p:nvGrpSpPr>
        <p:grpSpPr>
          <a:xfrm>
            <a:off x="734150" y="1352164"/>
            <a:ext cx="5360074" cy="4630615"/>
            <a:chOff x="734150" y="1352164"/>
            <a:chExt cx="5360074" cy="4630615"/>
          </a:xfrm>
        </p:grpSpPr>
        <p:sp>
          <p:nvSpPr>
            <p:cNvPr id="28" name="grid1">
              <a:extLst>
                <a:ext uri="{FF2B5EF4-FFF2-40B4-BE49-F238E27FC236}">
                  <a16:creationId xmlns:a16="http://schemas.microsoft.com/office/drawing/2014/main" id="{B5C4B6B8-6A33-4A61-912E-A44FEBBA8D74}"/>
                </a:ext>
              </a:extLst>
            </p:cNvPr>
            <p:cNvSpPr txBox="1"/>
            <p:nvPr/>
          </p:nvSpPr>
          <p:spPr>
            <a:xfrm>
              <a:off x="734150" y="135216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8" name="TextBox 17">
              <a:extLst>
                <a:ext uri="{FF2B5EF4-FFF2-40B4-BE49-F238E27FC236}">
                  <a16:creationId xmlns:a16="http://schemas.microsoft.com/office/drawing/2014/main" id="{CC8867FD-EAB3-426F-ADDE-385185499FB8}"/>
                </a:ext>
              </a:extLst>
            </p:cNvPr>
            <p:cNvSpPr txBox="1"/>
            <p:nvPr/>
          </p:nvSpPr>
          <p:spPr>
            <a:xfrm>
              <a:off x="734151" y="5705780"/>
              <a:ext cx="5360073" cy="276999"/>
            </a:xfrm>
            <a:prstGeom prst="rect">
              <a:avLst/>
            </a:prstGeom>
            <a:noFill/>
          </p:spPr>
          <p:txBody>
            <a:bodyPr wrap="square" rtlCol="0">
              <a:spAutoFit/>
            </a:bodyPr>
            <a:lstStyle/>
            <a:p>
              <a:pPr algn="ctr"/>
              <a:r>
                <a:rPr lang="en-GB" sz="1200" dirty="0">
                  <a:solidFill>
                    <a:srgbClr val="595959">
                      <a:alpha val="50000"/>
                    </a:srgbClr>
                  </a:solidFill>
                </a:rPr>
                <a:t>Designed by Freepik</a:t>
              </a:r>
            </a:p>
          </p:txBody>
        </p:sp>
      </p:grpSp>
      <p:sp>
        <p:nvSpPr>
          <p:cNvPr id="8" name="Sentence stem">
            <a:extLst>
              <a:ext uri="{FF2B5EF4-FFF2-40B4-BE49-F238E27FC236}">
                <a16:creationId xmlns:a16="http://schemas.microsoft.com/office/drawing/2014/main" id="{51FBAF18-7324-06C4-EDC1-BA1C07448FE3}"/>
              </a:ext>
            </a:extLst>
          </p:cNvPr>
          <p:cNvSpPr txBox="1"/>
          <p:nvPr/>
        </p:nvSpPr>
        <p:spPr>
          <a:xfrm>
            <a:off x="851260" y="1527913"/>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17. and 18. Protective gowns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1366298" y="2140191"/>
            <a:ext cx="465753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non-sterile gowns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1835731" y="2708845"/>
            <a:ext cx="4031722"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may be disposable</a:t>
            </a:r>
          </a:p>
        </p:txBody>
      </p:sp>
      <p:sp>
        <p:nvSpPr>
          <p:cNvPr id="34" name="bulletText4">
            <a:extLst>
              <a:ext uri="{FF2B5EF4-FFF2-40B4-BE49-F238E27FC236}">
                <a16:creationId xmlns:a16="http://schemas.microsoft.com/office/drawing/2014/main" id="{8F83E106-9B3E-44AD-9316-43A6FF900467}"/>
              </a:ext>
            </a:extLst>
          </p:cNvPr>
          <p:cNvSpPr txBox="1"/>
          <p:nvPr/>
        </p:nvSpPr>
        <p:spPr>
          <a:xfrm>
            <a:off x="1864927" y="3289657"/>
            <a:ext cx="3948224"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often made of reusable materials</a:t>
            </a:r>
          </a:p>
        </p:txBody>
      </p:sp>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04" y="2271731"/>
            <a:ext cx="117692" cy="122400"/>
          </a:xfrm>
          <a:prstGeom prst="rect">
            <a:avLst/>
          </a:prstGeom>
        </p:spPr>
      </p:pic>
      <p:pic>
        <p:nvPicPr>
          <p:cNvPr id="55" name="bullet03">
            <a:extLst>
              <a:ext uri="{FF2B5EF4-FFF2-40B4-BE49-F238E27FC236}">
                <a16:creationId xmlns:a16="http://schemas.microsoft.com/office/drawing/2014/main" id="{1EEA76C8-0CC9-4705-86CC-2D229F933AE9}"/>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520463" y="2847969"/>
            <a:ext cx="117692" cy="122400"/>
          </a:xfrm>
          <a:prstGeom prst="rect">
            <a:avLst/>
          </a:prstGeom>
        </p:spPr>
      </p:pic>
      <p:pic>
        <p:nvPicPr>
          <p:cNvPr id="56" name="bullet04">
            <a:extLst>
              <a:ext uri="{FF2B5EF4-FFF2-40B4-BE49-F238E27FC236}">
                <a16:creationId xmlns:a16="http://schemas.microsoft.com/office/drawing/2014/main" id="{EABDCB6C-55F0-4FF8-B2A0-5EDE3709DC6A}"/>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520463" y="3438380"/>
            <a:ext cx="117692" cy="122400"/>
          </a:xfrm>
          <a:prstGeom prst="rect">
            <a:avLst/>
          </a:prstGeom>
        </p:spPr>
      </p:pic>
      <p:pic>
        <p:nvPicPr>
          <p:cNvPr id="3" name="Picture 2">
            <a:extLst>
              <a:ext uri="{FF2B5EF4-FFF2-40B4-BE49-F238E27FC236}">
                <a16:creationId xmlns:a16="http://schemas.microsoft.com/office/drawing/2014/main" id="{EFF48146-3558-4A3E-B7F8-813865A85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224" y="1352164"/>
            <a:ext cx="5364542" cy="4629599"/>
          </a:xfrm>
          <a:prstGeom prst="rect">
            <a:avLst/>
          </a:prstGeom>
        </p:spPr>
      </p:pic>
      <p:sp>
        <p:nvSpPr>
          <p:cNvPr id="16" name="bulletText2">
            <a:extLst>
              <a:ext uri="{FF2B5EF4-FFF2-40B4-BE49-F238E27FC236}">
                <a16:creationId xmlns:a16="http://schemas.microsoft.com/office/drawing/2014/main" id="{F35A63DF-0866-4562-935B-8400DFD83962}"/>
              </a:ext>
            </a:extLst>
          </p:cNvPr>
          <p:cNvSpPr txBox="1"/>
          <p:nvPr/>
        </p:nvSpPr>
        <p:spPr>
          <a:xfrm>
            <a:off x="1395493" y="4267194"/>
            <a:ext cx="465753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sterile gowns</a:t>
            </a:r>
          </a:p>
        </p:txBody>
      </p:sp>
      <p:sp>
        <p:nvSpPr>
          <p:cNvPr id="17" name="bulletText3">
            <a:extLst>
              <a:ext uri="{FF2B5EF4-FFF2-40B4-BE49-F238E27FC236}">
                <a16:creationId xmlns:a16="http://schemas.microsoft.com/office/drawing/2014/main" id="{32086858-31B1-44F4-9242-1663ED96AF9F}"/>
              </a:ext>
            </a:extLst>
          </p:cNvPr>
          <p:cNvSpPr txBox="1"/>
          <p:nvPr/>
        </p:nvSpPr>
        <p:spPr>
          <a:xfrm>
            <a:off x="1864927" y="4846504"/>
            <a:ext cx="4031722"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wrapped in a cover that is taped shut/autoclaved</a:t>
            </a:r>
          </a:p>
        </p:txBody>
      </p:sp>
      <p:pic>
        <p:nvPicPr>
          <p:cNvPr id="19" name="bullet02">
            <a:extLst>
              <a:ext uri="{FF2B5EF4-FFF2-40B4-BE49-F238E27FC236}">
                <a16:creationId xmlns:a16="http://schemas.microsoft.com/office/drawing/2014/main" id="{8B631894-D61E-47E6-8E23-BF0AAF749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099" y="4387159"/>
            <a:ext cx="117692" cy="122400"/>
          </a:xfrm>
          <a:prstGeom prst="rect">
            <a:avLst/>
          </a:prstGeom>
        </p:spPr>
      </p:pic>
      <p:pic>
        <p:nvPicPr>
          <p:cNvPr id="20" name="bullet03">
            <a:extLst>
              <a:ext uri="{FF2B5EF4-FFF2-40B4-BE49-F238E27FC236}">
                <a16:creationId xmlns:a16="http://schemas.microsoft.com/office/drawing/2014/main" id="{4EF54DD7-25E1-4F31-A8F9-F5611ABA520B}"/>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549659" y="4985628"/>
            <a:ext cx="117692" cy="122400"/>
          </a:xfrm>
          <a:prstGeom prst="rect">
            <a:avLst/>
          </a:prstGeom>
        </p:spPr>
      </p:pic>
    </p:spTree>
    <p:custDataLst>
      <p:tags r:id="rId1"/>
    </p:custDataLst>
    <p:extLst>
      <p:ext uri="{BB962C8B-B14F-4D97-AF65-F5344CB8AC3E}">
        <p14:creationId xmlns:p14="http://schemas.microsoft.com/office/powerpoint/2010/main" val="34374691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 calcmode="lin" valueType="num">
                                      <p:cBhvr>
                                        <p:cTn id="20" dur="500" fill="hold"/>
                                        <p:tgtEl>
                                          <p:spTgt spid="33"/>
                                        </p:tgtEl>
                                        <p:attrNameLst>
                                          <p:attrName>style.rotation</p:attrName>
                                        </p:attrNameLst>
                                      </p:cBhvr>
                                      <p:tavLst>
                                        <p:tav tm="0">
                                          <p:val>
                                            <p:fltVal val="90"/>
                                          </p:val>
                                        </p:tav>
                                        <p:tav tm="100000">
                                          <p:val>
                                            <p:fltVal val="0"/>
                                          </p:val>
                                        </p:tav>
                                      </p:tavLst>
                                    </p:anim>
                                    <p:animEffect transition="in" filter="fade">
                                      <p:cBhvr>
                                        <p:cTn id="21" dur="500"/>
                                        <p:tgtEl>
                                          <p:spTgt spid="3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p:cTn id="30" dur="500" fill="hold"/>
                                        <p:tgtEl>
                                          <p:spTgt spid="55"/>
                                        </p:tgtEl>
                                        <p:attrNameLst>
                                          <p:attrName>ppt_w</p:attrName>
                                        </p:attrNameLst>
                                      </p:cBhvr>
                                      <p:tavLst>
                                        <p:tav tm="0">
                                          <p:val>
                                            <p:fltVal val="0"/>
                                          </p:val>
                                        </p:tav>
                                        <p:tav tm="100000">
                                          <p:val>
                                            <p:strVal val="#ppt_w"/>
                                          </p:val>
                                        </p:tav>
                                      </p:tavLst>
                                    </p:anim>
                                    <p:anim calcmode="lin" valueType="num">
                                      <p:cBhvr>
                                        <p:cTn id="31" dur="500" fill="hold"/>
                                        <p:tgtEl>
                                          <p:spTgt spid="55"/>
                                        </p:tgtEl>
                                        <p:attrNameLst>
                                          <p:attrName>ppt_h</p:attrName>
                                        </p:attrNameLst>
                                      </p:cBhvr>
                                      <p:tavLst>
                                        <p:tav tm="0">
                                          <p:val>
                                            <p:fltVal val="0"/>
                                          </p:val>
                                        </p:tav>
                                        <p:tav tm="100000">
                                          <p:val>
                                            <p:strVal val="#ppt_h"/>
                                          </p:val>
                                        </p:tav>
                                      </p:tavLst>
                                    </p:anim>
                                    <p:anim calcmode="lin" valueType="num">
                                      <p:cBhvr>
                                        <p:cTn id="32" dur="500" fill="hold"/>
                                        <p:tgtEl>
                                          <p:spTgt spid="55"/>
                                        </p:tgtEl>
                                        <p:attrNameLst>
                                          <p:attrName>style.rotation</p:attrName>
                                        </p:attrNameLst>
                                      </p:cBhvr>
                                      <p:tavLst>
                                        <p:tav tm="0">
                                          <p:val>
                                            <p:fltVal val="90"/>
                                          </p:val>
                                        </p:tav>
                                        <p:tav tm="100000">
                                          <p:val>
                                            <p:fltVal val="0"/>
                                          </p:val>
                                        </p:tav>
                                      </p:tavLst>
                                    </p:anim>
                                    <p:animEffect transition="in" filter="fade">
                                      <p:cBhvr>
                                        <p:cTn id="33" dur="500"/>
                                        <p:tgtEl>
                                          <p:spTgt spid="5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p:cTn id="42" dur="500" fill="hold"/>
                                        <p:tgtEl>
                                          <p:spTgt spid="56"/>
                                        </p:tgtEl>
                                        <p:attrNameLst>
                                          <p:attrName>ppt_w</p:attrName>
                                        </p:attrNameLst>
                                      </p:cBhvr>
                                      <p:tavLst>
                                        <p:tav tm="0">
                                          <p:val>
                                            <p:fltVal val="0"/>
                                          </p:val>
                                        </p:tav>
                                        <p:tav tm="100000">
                                          <p:val>
                                            <p:strVal val="#ppt_w"/>
                                          </p:val>
                                        </p:tav>
                                      </p:tavLst>
                                    </p:anim>
                                    <p:anim calcmode="lin" valueType="num">
                                      <p:cBhvr>
                                        <p:cTn id="43" dur="500" fill="hold"/>
                                        <p:tgtEl>
                                          <p:spTgt spid="56"/>
                                        </p:tgtEl>
                                        <p:attrNameLst>
                                          <p:attrName>ppt_h</p:attrName>
                                        </p:attrNameLst>
                                      </p:cBhvr>
                                      <p:tavLst>
                                        <p:tav tm="0">
                                          <p:val>
                                            <p:fltVal val="0"/>
                                          </p:val>
                                        </p:tav>
                                        <p:tav tm="100000">
                                          <p:val>
                                            <p:strVal val="#ppt_h"/>
                                          </p:val>
                                        </p:tav>
                                      </p:tavLst>
                                    </p:anim>
                                    <p:anim calcmode="lin" valueType="num">
                                      <p:cBhvr>
                                        <p:cTn id="44" dur="500" fill="hold"/>
                                        <p:tgtEl>
                                          <p:spTgt spid="56"/>
                                        </p:tgtEl>
                                        <p:attrNameLst>
                                          <p:attrName>style.rotation</p:attrName>
                                        </p:attrNameLst>
                                      </p:cBhvr>
                                      <p:tavLst>
                                        <p:tav tm="0">
                                          <p:val>
                                            <p:fltVal val="90"/>
                                          </p:val>
                                        </p:tav>
                                        <p:tav tm="100000">
                                          <p:val>
                                            <p:fltVal val="0"/>
                                          </p:val>
                                        </p:tav>
                                      </p:tavLst>
                                    </p:anim>
                                    <p:animEffect transition="in" filter="fade">
                                      <p:cBhvr>
                                        <p:cTn id="45" dur="500"/>
                                        <p:tgtEl>
                                          <p:spTgt spid="56"/>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 calcmode="lin" valueType="num">
                                      <p:cBhvr>
                                        <p:cTn id="56" dur="500" fill="hold"/>
                                        <p:tgtEl>
                                          <p:spTgt spid="19"/>
                                        </p:tgtEl>
                                        <p:attrNameLst>
                                          <p:attrName>style.rotation</p:attrName>
                                        </p:attrNameLst>
                                      </p:cBhvr>
                                      <p:tavLst>
                                        <p:tav tm="0">
                                          <p:val>
                                            <p:fltVal val="90"/>
                                          </p:val>
                                        </p:tav>
                                        <p:tav tm="100000">
                                          <p:val>
                                            <p:fltVal val="0"/>
                                          </p:val>
                                        </p:tav>
                                      </p:tavLst>
                                    </p:anim>
                                    <p:animEffect transition="in" filter="fade">
                                      <p:cBhvr>
                                        <p:cTn id="57" dur="500"/>
                                        <p:tgtEl>
                                          <p:spTgt spid="19"/>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p:cTn id="66" dur="500" fill="hold"/>
                                        <p:tgtEl>
                                          <p:spTgt spid="20"/>
                                        </p:tgtEl>
                                        <p:attrNameLst>
                                          <p:attrName>ppt_w</p:attrName>
                                        </p:attrNameLst>
                                      </p:cBhvr>
                                      <p:tavLst>
                                        <p:tav tm="0">
                                          <p:val>
                                            <p:fltVal val="0"/>
                                          </p:val>
                                        </p:tav>
                                        <p:tav tm="100000">
                                          <p:val>
                                            <p:strVal val="#ppt_w"/>
                                          </p:val>
                                        </p:tav>
                                      </p:tavLst>
                                    </p:anim>
                                    <p:anim calcmode="lin" valueType="num">
                                      <p:cBhvr>
                                        <p:cTn id="67" dur="500" fill="hold"/>
                                        <p:tgtEl>
                                          <p:spTgt spid="20"/>
                                        </p:tgtEl>
                                        <p:attrNameLst>
                                          <p:attrName>ppt_h</p:attrName>
                                        </p:attrNameLst>
                                      </p:cBhvr>
                                      <p:tavLst>
                                        <p:tav tm="0">
                                          <p:val>
                                            <p:fltVal val="0"/>
                                          </p:val>
                                        </p:tav>
                                        <p:tav tm="100000">
                                          <p:val>
                                            <p:strVal val="#ppt_h"/>
                                          </p:val>
                                        </p:tav>
                                      </p:tavLst>
                                    </p:anim>
                                    <p:anim calcmode="lin" valueType="num">
                                      <p:cBhvr>
                                        <p:cTn id="68" dur="500" fill="hold"/>
                                        <p:tgtEl>
                                          <p:spTgt spid="20"/>
                                        </p:tgtEl>
                                        <p:attrNameLst>
                                          <p:attrName>style.rotation</p:attrName>
                                        </p:attrNameLst>
                                      </p:cBhvr>
                                      <p:tavLst>
                                        <p:tav tm="0">
                                          <p:val>
                                            <p:fltVal val="90"/>
                                          </p:val>
                                        </p:tav>
                                        <p:tav tm="100000">
                                          <p:val>
                                            <p:fltVal val="0"/>
                                          </p:val>
                                        </p:tav>
                                      </p:tavLst>
                                    </p:anim>
                                    <p:animEffect transition="in" filter="fade">
                                      <p:cBhvr>
                                        <p:cTn id="69" dur="500"/>
                                        <p:tgtEl>
                                          <p:spTgt spid="20"/>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34"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FFDFCF34-DC9A-4D85-8941-A20853BC2DD0}"/>
              </a:ext>
            </a:extLst>
          </p:cNvPr>
          <p:cNvGrpSpPr/>
          <p:nvPr/>
        </p:nvGrpSpPr>
        <p:grpSpPr>
          <a:xfrm>
            <a:off x="734150" y="1352164"/>
            <a:ext cx="5360074" cy="4630615"/>
            <a:chOff x="734150" y="1352164"/>
            <a:chExt cx="5360074" cy="4630615"/>
          </a:xfrm>
        </p:grpSpPr>
        <p:sp>
          <p:nvSpPr>
            <p:cNvPr id="28" name="grid1">
              <a:extLst>
                <a:ext uri="{FF2B5EF4-FFF2-40B4-BE49-F238E27FC236}">
                  <a16:creationId xmlns:a16="http://schemas.microsoft.com/office/drawing/2014/main" id="{B5C4B6B8-6A33-4A61-912E-A44FEBBA8D74}"/>
                </a:ext>
              </a:extLst>
            </p:cNvPr>
            <p:cNvSpPr txBox="1"/>
            <p:nvPr/>
          </p:nvSpPr>
          <p:spPr>
            <a:xfrm>
              <a:off x="734150" y="135216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7" name="TextBox 16">
              <a:extLst>
                <a:ext uri="{FF2B5EF4-FFF2-40B4-BE49-F238E27FC236}">
                  <a16:creationId xmlns:a16="http://schemas.microsoft.com/office/drawing/2014/main" id="{E6ECF2A8-6A37-4543-BFCA-0B76BFAD9328}"/>
                </a:ext>
              </a:extLst>
            </p:cNvPr>
            <p:cNvSpPr txBox="1"/>
            <p:nvPr/>
          </p:nvSpPr>
          <p:spPr>
            <a:xfrm>
              <a:off x="734150" y="5705780"/>
              <a:ext cx="5360073" cy="276999"/>
            </a:xfrm>
            <a:prstGeom prst="rect">
              <a:avLst/>
            </a:prstGeom>
            <a:noFill/>
          </p:spPr>
          <p:txBody>
            <a:bodyPr wrap="square" rtlCol="0">
              <a:spAutoFit/>
            </a:bodyPr>
            <a:lstStyle/>
            <a:p>
              <a:pPr algn="ctr"/>
              <a:r>
                <a:rPr lang="en-GB" sz="1200" dirty="0">
                  <a:solidFill>
                    <a:srgbClr val="595959">
                      <a:alpha val="50000"/>
                    </a:srgbClr>
                  </a:solidFill>
                </a:rPr>
                <a:t>© WHO / Yolanda Barbera</a:t>
              </a:r>
            </a:p>
          </p:txBody>
        </p:sp>
      </p:grpSp>
      <p:sp>
        <p:nvSpPr>
          <p:cNvPr id="8" name="Sentence stem">
            <a:extLst>
              <a:ext uri="{FF2B5EF4-FFF2-40B4-BE49-F238E27FC236}">
                <a16:creationId xmlns:a16="http://schemas.microsoft.com/office/drawing/2014/main" id="{51FBAF18-7324-06C4-EDC1-BA1C07448FE3}"/>
              </a:ext>
            </a:extLst>
          </p:cNvPr>
          <p:cNvSpPr txBox="1"/>
          <p:nvPr/>
        </p:nvSpPr>
        <p:spPr>
          <a:xfrm>
            <a:off x="851260" y="1592308"/>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19. Aprons </a:t>
            </a:r>
          </a:p>
        </p:txBody>
      </p:sp>
      <p:sp>
        <p:nvSpPr>
          <p:cNvPr id="18" name="grid2">
            <a:extLst>
              <a:ext uri="{FF2B5EF4-FFF2-40B4-BE49-F238E27FC236}">
                <a16:creationId xmlns:a16="http://schemas.microsoft.com/office/drawing/2014/main" id="{84C1234B-FB9E-4390-A26C-1B786D2885D6}"/>
              </a:ext>
            </a:extLst>
          </p:cNvPr>
          <p:cNvSpPr txBox="1"/>
          <p:nvPr/>
        </p:nvSpPr>
        <p:spPr>
          <a:xfrm>
            <a:off x="6291800" y="1327987"/>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3" name="Picture 2">
            <a:extLst>
              <a:ext uri="{FF2B5EF4-FFF2-40B4-BE49-F238E27FC236}">
                <a16:creationId xmlns:a16="http://schemas.microsoft.com/office/drawing/2014/main" id="{EFF48146-3558-4A3E-B7F8-813865A85565}"/>
              </a:ext>
            </a:extLst>
          </p:cNvPr>
          <p:cNvPicPr>
            <a:picLocks noChangeAspect="1"/>
          </p:cNvPicPr>
          <p:nvPr/>
        </p:nvPicPr>
        <p:blipFill rotWithShape="1">
          <a:blip r:embed="rId5">
            <a:extLst>
              <a:ext uri="{28A0092B-C50C-407E-A947-70E740481C1C}">
                <a14:useLocalDpi xmlns:a14="http://schemas.microsoft.com/office/drawing/2010/main" val="0"/>
              </a:ext>
            </a:extLst>
          </a:blip>
          <a:srcRect l="731" b="2699"/>
          <a:stretch/>
        </p:blipFill>
        <p:spPr>
          <a:xfrm>
            <a:off x="7379546" y="1329003"/>
            <a:ext cx="3190778" cy="4629599"/>
          </a:xfrm>
          <a:prstGeom prst="rect">
            <a:avLst/>
          </a:prstGeom>
        </p:spPr>
      </p:pic>
      <p:sp>
        <p:nvSpPr>
          <p:cNvPr id="21" name="bulletText1">
            <a:extLst>
              <a:ext uri="{FF2B5EF4-FFF2-40B4-BE49-F238E27FC236}">
                <a16:creationId xmlns:a16="http://schemas.microsoft.com/office/drawing/2014/main" id="{3DBAEACC-D3E0-4C4F-9B0C-CC8B06AADE28}"/>
              </a:ext>
            </a:extLst>
          </p:cNvPr>
          <p:cNvSpPr txBox="1"/>
          <p:nvPr/>
        </p:nvSpPr>
        <p:spPr>
          <a:xfrm>
            <a:off x="1345970" y="2300066"/>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for staff, to protect uniforms</a:t>
            </a:r>
          </a:p>
        </p:txBody>
      </p:sp>
      <p:sp>
        <p:nvSpPr>
          <p:cNvPr id="22" name="bulletText2">
            <a:extLst>
              <a:ext uri="{FF2B5EF4-FFF2-40B4-BE49-F238E27FC236}">
                <a16:creationId xmlns:a16="http://schemas.microsoft.com/office/drawing/2014/main" id="{511DDD02-6F34-4297-9C0B-C4822EB1EE70}"/>
              </a:ext>
            </a:extLst>
          </p:cNvPr>
          <p:cNvSpPr txBox="1"/>
          <p:nvPr/>
        </p:nvSpPr>
        <p:spPr>
          <a:xfrm>
            <a:off x="1345970" y="2973550"/>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liquids cannot pass through</a:t>
            </a:r>
          </a:p>
        </p:txBody>
      </p:sp>
      <p:sp>
        <p:nvSpPr>
          <p:cNvPr id="23" name="bulletText3">
            <a:extLst>
              <a:ext uri="{FF2B5EF4-FFF2-40B4-BE49-F238E27FC236}">
                <a16:creationId xmlns:a16="http://schemas.microsoft.com/office/drawing/2014/main" id="{E3D2AB41-442A-4CD6-AF8C-BB71589E9B73}"/>
              </a:ext>
            </a:extLst>
          </p:cNvPr>
          <p:cNvSpPr txBox="1"/>
          <p:nvPr/>
        </p:nvSpPr>
        <p:spPr>
          <a:xfrm>
            <a:off x="1339406" y="3637785"/>
            <a:ext cx="463305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may be full gown/</a:t>
            </a:r>
            <a:br>
              <a:rPr lang="en-GB" sz="2400" dirty="0">
                <a:solidFill>
                  <a:schemeClr val="tx1">
                    <a:lumMod val="65000"/>
                    <a:lumOff val="35000"/>
                  </a:schemeClr>
                </a:solidFill>
              </a:rPr>
            </a:br>
            <a:r>
              <a:rPr lang="en-GB" sz="2400" dirty="0">
                <a:solidFill>
                  <a:schemeClr val="tx1">
                    <a:lumMod val="65000"/>
                    <a:lumOff val="35000"/>
                  </a:schemeClr>
                </a:solidFill>
              </a:rPr>
              <a:t>cover front of a uniform</a:t>
            </a:r>
          </a:p>
        </p:txBody>
      </p:sp>
      <p:sp>
        <p:nvSpPr>
          <p:cNvPr id="25" name="bulletText5">
            <a:extLst>
              <a:ext uri="{FF2B5EF4-FFF2-40B4-BE49-F238E27FC236}">
                <a16:creationId xmlns:a16="http://schemas.microsoft.com/office/drawing/2014/main" id="{AB0C588F-A4ED-425D-97B4-A71C05DEAD6B}"/>
              </a:ext>
            </a:extLst>
          </p:cNvPr>
          <p:cNvSpPr txBox="1"/>
          <p:nvPr/>
        </p:nvSpPr>
        <p:spPr>
          <a:xfrm>
            <a:off x="1367165" y="4647961"/>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used for fluid spatter/</a:t>
            </a:r>
            <a:br>
              <a:rPr lang="en-GB" sz="2400" dirty="0">
                <a:solidFill>
                  <a:schemeClr val="tx1">
                    <a:lumMod val="65000"/>
                    <a:lumOff val="35000"/>
                  </a:schemeClr>
                </a:solidFill>
              </a:rPr>
            </a:br>
            <a:r>
              <a:rPr lang="en-GB" sz="2400" dirty="0">
                <a:solidFill>
                  <a:schemeClr val="tx1">
                    <a:lumMod val="65000"/>
                    <a:lumOff val="35000"/>
                  </a:schemeClr>
                </a:solidFill>
              </a:rPr>
              <a:t>other possible contamination</a:t>
            </a:r>
          </a:p>
        </p:txBody>
      </p:sp>
      <p:pic>
        <p:nvPicPr>
          <p:cNvPr id="27" name="bullet01">
            <a:extLst>
              <a:ext uri="{FF2B5EF4-FFF2-40B4-BE49-F238E27FC236}">
                <a16:creationId xmlns:a16="http://schemas.microsoft.com/office/drawing/2014/main" id="{72400F68-87D9-4235-8CEA-282BE9C3B5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139" y="2464038"/>
            <a:ext cx="117692" cy="122400"/>
          </a:xfrm>
          <a:prstGeom prst="rect">
            <a:avLst/>
          </a:prstGeom>
        </p:spPr>
      </p:pic>
      <p:pic>
        <p:nvPicPr>
          <p:cNvPr id="29" name="bullet02">
            <a:extLst>
              <a:ext uri="{FF2B5EF4-FFF2-40B4-BE49-F238E27FC236}">
                <a16:creationId xmlns:a16="http://schemas.microsoft.com/office/drawing/2014/main" id="{15EB51A5-00D5-4F03-9F95-AD663D4D68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139" y="3128240"/>
            <a:ext cx="117692" cy="122400"/>
          </a:xfrm>
          <a:prstGeom prst="rect">
            <a:avLst/>
          </a:prstGeom>
        </p:spPr>
      </p:pic>
      <p:pic>
        <p:nvPicPr>
          <p:cNvPr id="30" name="bullet03">
            <a:extLst>
              <a:ext uri="{FF2B5EF4-FFF2-40B4-BE49-F238E27FC236}">
                <a16:creationId xmlns:a16="http://schemas.microsoft.com/office/drawing/2014/main" id="{5E1B9215-2907-43A4-A55E-E0C5100114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139" y="3776909"/>
            <a:ext cx="117692" cy="122400"/>
          </a:xfrm>
          <a:prstGeom prst="rect">
            <a:avLst/>
          </a:prstGeom>
        </p:spPr>
      </p:pic>
      <p:pic>
        <p:nvPicPr>
          <p:cNvPr id="32" name="bullet05">
            <a:extLst>
              <a:ext uri="{FF2B5EF4-FFF2-40B4-BE49-F238E27FC236}">
                <a16:creationId xmlns:a16="http://schemas.microsoft.com/office/drawing/2014/main" id="{71C0D1D3-E5FB-4588-B451-4945CD082C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139" y="4800762"/>
            <a:ext cx="117692" cy="122400"/>
          </a:xfrm>
          <a:prstGeom prst="rect">
            <a:avLst/>
          </a:prstGeom>
        </p:spPr>
      </p:pic>
    </p:spTree>
    <p:custDataLst>
      <p:tags r:id="rId1"/>
    </p:custDataLst>
    <p:extLst>
      <p:ext uri="{BB962C8B-B14F-4D97-AF65-F5344CB8AC3E}">
        <p14:creationId xmlns:p14="http://schemas.microsoft.com/office/powerpoint/2010/main" val="22569740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 calcmode="lin" valueType="num">
                                      <p:cBhvr>
                                        <p:cTn id="23" dur="500" fill="hold"/>
                                        <p:tgtEl>
                                          <p:spTgt spid="27"/>
                                        </p:tgtEl>
                                        <p:attrNameLst>
                                          <p:attrName>style.rotation</p:attrName>
                                        </p:attrNameLst>
                                      </p:cBhvr>
                                      <p:tavLst>
                                        <p:tav tm="0">
                                          <p:val>
                                            <p:fltVal val="90"/>
                                          </p:val>
                                        </p:tav>
                                        <p:tav tm="100000">
                                          <p:val>
                                            <p:fltVal val="0"/>
                                          </p:val>
                                        </p:tav>
                                      </p:tavLst>
                                    </p:anim>
                                    <p:animEffect transition="in" filter="fade">
                                      <p:cBhvr>
                                        <p:cTn id="24" dur="500"/>
                                        <p:tgtEl>
                                          <p:spTgt spid="2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 calcmode="lin" valueType="num">
                                      <p:cBhvr>
                                        <p:cTn id="35" dur="500" fill="hold"/>
                                        <p:tgtEl>
                                          <p:spTgt spid="29"/>
                                        </p:tgtEl>
                                        <p:attrNameLst>
                                          <p:attrName>style.rotation</p:attrName>
                                        </p:attrNameLst>
                                      </p:cBhvr>
                                      <p:tavLst>
                                        <p:tav tm="0">
                                          <p:val>
                                            <p:fltVal val="90"/>
                                          </p:val>
                                        </p:tav>
                                        <p:tav tm="100000">
                                          <p:val>
                                            <p:fltVal val="0"/>
                                          </p:val>
                                        </p:tav>
                                      </p:tavLst>
                                    </p:anim>
                                    <p:animEffect transition="in" filter="fade">
                                      <p:cBhvr>
                                        <p:cTn id="36" dur="500"/>
                                        <p:tgtEl>
                                          <p:spTgt spid="2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 calcmode="lin" valueType="num">
                                      <p:cBhvr>
                                        <p:cTn id="47" dur="500" fill="hold"/>
                                        <p:tgtEl>
                                          <p:spTgt spid="30"/>
                                        </p:tgtEl>
                                        <p:attrNameLst>
                                          <p:attrName>style.rotation</p:attrName>
                                        </p:attrNameLst>
                                      </p:cBhvr>
                                      <p:tavLst>
                                        <p:tav tm="0">
                                          <p:val>
                                            <p:fltVal val="90"/>
                                          </p:val>
                                        </p:tav>
                                        <p:tav tm="100000">
                                          <p:val>
                                            <p:fltVal val="0"/>
                                          </p:val>
                                        </p:tav>
                                      </p:tavLst>
                                    </p:anim>
                                    <p:animEffect transition="in" filter="fade">
                                      <p:cBhvr>
                                        <p:cTn id="48" dur="500"/>
                                        <p:tgtEl>
                                          <p:spTgt spid="30"/>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 calcmode="lin" valueType="num">
                                      <p:cBhvr>
                                        <p:cTn id="59" dur="500" fill="hold"/>
                                        <p:tgtEl>
                                          <p:spTgt spid="32"/>
                                        </p:tgtEl>
                                        <p:attrNameLst>
                                          <p:attrName>style.rotation</p:attrName>
                                        </p:attrNameLst>
                                      </p:cBhvr>
                                      <p:tavLst>
                                        <p:tav tm="0">
                                          <p:val>
                                            <p:fltVal val="90"/>
                                          </p:val>
                                        </p:tav>
                                        <p:tav tm="100000">
                                          <p:val>
                                            <p:fltVal val="0"/>
                                          </p:val>
                                        </p:tav>
                                      </p:tavLst>
                                    </p:anim>
                                    <p:animEffect transition="in" filter="fade">
                                      <p:cBhvr>
                                        <p:cTn id="60" dur="500"/>
                                        <p:tgtEl>
                                          <p:spTgt spid="32"/>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1" grpId="0"/>
      <p:bldP spid="22" grpId="0"/>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9F224EB3-35B9-44A8-917E-58BF677B7BDD}"/>
              </a:ext>
            </a:extLst>
          </p:cNvPr>
          <p:cNvGrpSpPr/>
          <p:nvPr/>
        </p:nvGrpSpPr>
        <p:grpSpPr>
          <a:xfrm>
            <a:off x="734150" y="1352164"/>
            <a:ext cx="5360074" cy="4630615"/>
            <a:chOff x="734150" y="1352164"/>
            <a:chExt cx="5360074" cy="4630615"/>
          </a:xfrm>
        </p:grpSpPr>
        <p:sp>
          <p:nvSpPr>
            <p:cNvPr id="28" name="grid1">
              <a:extLst>
                <a:ext uri="{FF2B5EF4-FFF2-40B4-BE49-F238E27FC236}">
                  <a16:creationId xmlns:a16="http://schemas.microsoft.com/office/drawing/2014/main" id="{B5C4B6B8-6A33-4A61-912E-A44FEBBA8D74}"/>
                </a:ext>
              </a:extLst>
            </p:cNvPr>
            <p:cNvSpPr txBox="1"/>
            <p:nvPr/>
          </p:nvSpPr>
          <p:spPr>
            <a:xfrm>
              <a:off x="734150" y="135216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0" name="TextBox 9">
              <a:extLst>
                <a:ext uri="{FF2B5EF4-FFF2-40B4-BE49-F238E27FC236}">
                  <a16:creationId xmlns:a16="http://schemas.microsoft.com/office/drawing/2014/main" id="{6E8C0F5E-1825-453A-88DF-544F3BB38180}"/>
                </a:ext>
              </a:extLst>
            </p:cNvPr>
            <p:cNvSpPr txBox="1"/>
            <p:nvPr/>
          </p:nvSpPr>
          <p:spPr>
            <a:xfrm>
              <a:off x="734150" y="5705780"/>
              <a:ext cx="5360073" cy="276999"/>
            </a:xfrm>
            <a:prstGeom prst="rect">
              <a:avLst/>
            </a:prstGeom>
            <a:noFill/>
          </p:spPr>
          <p:txBody>
            <a:bodyPr wrap="square" rtlCol="0">
              <a:spAutoFit/>
            </a:bodyPr>
            <a:lstStyle/>
            <a:p>
              <a:pPr algn="ctr"/>
              <a:r>
                <a:rPr lang="en-GB" sz="1200" dirty="0">
                  <a:solidFill>
                    <a:srgbClr val="595959">
                      <a:alpha val="50000"/>
                    </a:srgbClr>
                  </a:solidFill>
                </a:rPr>
                <a:t>© WHO</a:t>
              </a:r>
            </a:p>
          </p:txBody>
        </p:sp>
      </p:grpSp>
      <p:sp>
        <p:nvSpPr>
          <p:cNvPr id="8" name="Sentence stem">
            <a:extLst>
              <a:ext uri="{FF2B5EF4-FFF2-40B4-BE49-F238E27FC236}">
                <a16:creationId xmlns:a16="http://schemas.microsoft.com/office/drawing/2014/main" id="{51FBAF18-7324-06C4-EDC1-BA1C07448FE3}"/>
              </a:ext>
            </a:extLst>
          </p:cNvPr>
          <p:cNvSpPr txBox="1"/>
          <p:nvPr/>
        </p:nvSpPr>
        <p:spPr>
          <a:xfrm>
            <a:off x="851260" y="1592308"/>
            <a:ext cx="4961891"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20. Eye protection </a:t>
            </a:r>
          </a:p>
          <a:p>
            <a:pPr algn="l"/>
            <a:r>
              <a:rPr lang="en-GB" sz="2400" b="1" dirty="0">
                <a:solidFill>
                  <a:schemeClr val="tx1">
                    <a:lumMod val="65000"/>
                    <a:lumOff val="35000"/>
                  </a:schemeClr>
                </a:solidFill>
              </a:rPr>
              <a:t>(such as goggles, face shields or other eyewear)</a:t>
            </a:r>
          </a:p>
        </p:txBody>
      </p:sp>
      <p:pic>
        <p:nvPicPr>
          <p:cNvPr id="3" name="Picture 2">
            <a:extLst>
              <a:ext uri="{FF2B5EF4-FFF2-40B4-BE49-F238E27FC236}">
                <a16:creationId xmlns:a16="http://schemas.microsoft.com/office/drawing/2014/main" id="{EFF48146-3558-4A3E-B7F8-813865A8556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094224" y="1352164"/>
            <a:ext cx="5364541" cy="4629599"/>
          </a:xfrm>
          <a:prstGeom prst="rect">
            <a:avLst/>
          </a:prstGeom>
        </p:spPr>
      </p:pic>
      <p:sp>
        <p:nvSpPr>
          <p:cNvPr id="16" name="bulletText2">
            <a:extLst>
              <a:ext uri="{FF2B5EF4-FFF2-40B4-BE49-F238E27FC236}">
                <a16:creationId xmlns:a16="http://schemas.microsoft.com/office/drawing/2014/main" id="{F35A63DF-0866-4562-935B-8400DFD83962}"/>
              </a:ext>
            </a:extLst>
          </p:cNvPr>
          <p:cNvSpPr txBox="1"/>
          <p:nvPr/>
        </p:nvSpPr>
        <p:spPr>
          <a:xfrm>
            <a:off x="1395493" y="2925252"/>
            <a:ext cx="465753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used to protect eyes from contamination by bodily fluids</a:t>
            </a:r>
          </a:p>
        </p:txBody>
      </p:sp>
      <p:pic>
        <p:nvPicPr>
          <p:cNvPr id="19" name="bullet02">
            <a:extLst>
              <a:ext uri="{FF2B5EF4-FFF2-40B4-BE49-F238E27FC236}">
                <a16:creationId xmlns:a16="http://schemas.microsoft.com/office/drawing/2014/main" id="{8B631894-D61E-47E6-8E23-BF0AAF749F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99" y="3045217"/>
            <a:ext cx="117692" cy="122400"/>
          </a:xfrm>
          <a:prstGeom prst="rect">
            <a:avLst/>
          </a:prstGeom>
        </p:spPr>
      </p:pic>
    </p:spTree>
    <p:custDataLst>
      <p:tags r:id="rId1"/>
    </p:custDataLst>
    <p:extLst>
      <p:ext uri="{BB962C8B-B14F-4D97-AF65-F5344CB8AC3E}">
        <p14:creationId xmlns:p14="http://schemas.microsoft.com/office/powerpoint/2010/main" val="34489495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 calcmode="lin" valueType="num">
                                      <p:cBhvr>
                                        <p:cTn id="20" dur="500" fill="hold"/>
                                        <p:tgtEl>
                                          <p:spTgt spid="19"/>
                                        </p:tgtEl>
                                        <p:attrNameLst>
                                          <p:attrName>style.rotation</p:attrName>
                                        </p:attrNameLst>
                                      </p:cBhvr>
                                      <p:tavLst>
                                        <p:tav tm="0">
                                          <p:val>
                                            <p:fltVal val="90"/>
                                          </p:val>
                                        </p:tav>
                                        <p:tav tm="100000">
                                          <p:val>
                                            <p:fltVal val="0"/>
                                          </p:val>
                                        </p:tav>
                                      </p:tavLst>
                                    </p:anim>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E26D6BE5-7BA6-4BC7-8E01-860EB1D934F6}"/>
              </a:ext>
            </a:extLst>
          </p:cNvPr>
          <p:cNvGrpSpPr/>
          <p:nvPr/>
        </p:nvGrpSpPr>
        <p:grpSpPr>
          <a:xfrm>
            <a:off x="734150" y="1352164"/>
            <a:ext cx="5360074" cy="4630615"/>
            <a:chOff x="734150" y="1352164"/>
            <a:chExt cx="5360074" cy="4630615"/>
          </a:xfrm>
        </p:grpSpPr>
        <p:sp>
          <p:nvSpPr>
            <p:cNvPr id="28" name="grid1">
              <a:extLst>
                <a:ext uri="{FF2B5EF4-FFF2-40B4-BE49-F238E27FC236}">
                  <a16:creationId xmlns:a16="http://schemas.microsoft.com/office/drawing/2014/main" id="{B5C4B6B8-6A33-4A61-912E-A44FEBBA8D74}"/>
                </a:ext>
              </a:extLst>
            </p:cNvPr>
            <p:cNvSpPr txBox="1"/>
            <p:nvPr/>
          </p:nvSpPr>
          <p:spPr>
            <a:xfrm>
              <a:off x="734150" y="135216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4" name="TextBox 13">
              <a:extLst>
                <a:ext uri="{FF2B5EF4-FFF2-40B4-BE49-F238E27FC236}">
                  <a16:creationId xmlns:a16="http://schemas.microsoft.com/office/drawing/2014/main" id="{A1C2792F-F4D2-41AF-B922-F00DA8D6DC35}"/>
                </a:ext>
              </a:extLst>
            </p:cNvPr>
            <p:cNvSpPr txBox="1"/>
            <p:nvPr/>
          </p:nvSpPr>
          <p:spPr>
            <a:xfrm>
              <a:off x="734150" y="5705780"/>
              <a:ext cx="5360073" cy="276999"/>
            </a:xfrm>
            <a:prstGeom prst="rect">
              <a:avLst/>
            </a:prstGeom>
            <a:noFill/>
          </p:spPr>
          <p:txBody>
            <a:bodyPr wrap="square" rtlCol="0">
              <a:spAutoFit/>
            </a:bodyPr>
            <a:lstStyle/>
            <a:p>
              <a:pPr algn="ctr"/>
              <a:r>
                <a:rPr lang="en-GB" sz="1200" dirty="0">
                  <a:solidFill>
                    <a:srgbClr val="595959">
                      <a:alpha val="50000"/>
                    </a:srgbClr>
                  </a:solidFill>
                </a:rPr>
                <a:t>© WHO / Yolanda Barbera</a:t>
              </a:r>
            </a:p>
          </p:txBody>
        </p:sp>
      </p:grpSp>
      <p:sp>
        <p:nvSpPr>
          <p:cNvPr id="8" name="Sentence stem">
            <a:extLst>
              <a:ext uri="{FF2B5EF4-FFF2-40B4-BE49-F238E27FC236}">
                <a16:creationId xmlns:a16="http://schemas.microsoft.com/office/drawing/2014/main" id="{51FBAF18-7324-06C4-EDC1-BA1C07448FE3}"/>
              </a:ext>
            </a:extLst>
          </p:cNvPr>
          <p:cNvSpPr txBox="1"/>
          <p:nvPr/>
        </p:nvSpPr>
        <p:spPr>
          <a:xfrm>
            <a:off x="851260" y="1592308"/>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21. Gumboots or clogs</a:t>
            </a:r>
          </a:p>
        </p:txBody>
      </p:sp>
      <p:pic>
        <p:nvPicPr>
          <p:cNvPr id="3" name="Picture 2">
            <a:extLst>
              <a:ext uri="{FF2B5EF4-FFF2-40B4-BE49-F238E27FC236}">
                <a16:creationId xmlns:a16="http://schemas.microsoft.com/office/drawing/2014/main" id="{EFF48146-3558-4A3E-B7F8-813865A855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224" y="1352164"/>
            <a:ext cx="5364541" cy="4629598"/>
          </a:xfrm>
          <a:prstGeom prst="rect">
            <a:avLst/>
          </a:prstGeom>
        </p:spPr>
      </p:pic>
      <p:sp>
        <p:nvSpPr>
          <p:cNvPr id="16" name="bulletText2">
            <a:extLst>
              <a:ext uri="{FF2B5EF4-FFF2-40B4-BE49-F238E27FC236}">
                <a16:creationId xmlns:a16="http://schemas.microsoft.com/office/drawing/2014/main" id="{F35A63DF-0866-4562-935B-8400DFD83962}"/>
              </a:ext>
            </a:extLst>
          </p:cNvPr>
          <p:cNvSpPr txBox="1"/>
          <p:nvPr/>
        </p:nvSpPr>
        <p:spPr>
          <a:xfrm>
            <a:off x="1395493" y="2439115"/>
            <a:ext cx="465753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rubber footwear</a:t>
            </a:r>
          </a:p>
        </p:txBody>
      </p:sp>
      <p:pic>
        <p:nvPicPr>
          <p:cNvPr id="19" name="bullet02">
            <a:extLst>
              <a:ext uri="{FF2B5EF4-FFF2-40B4-BE49-F238E27FC236}">
                <a16:creationId xmlns:a16="http://schemas.microsoft.com/office/drawing/2014/main" id="{8B631894-D61E-47E6-8E23-BF0AAF749F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99" y="2582230"/>
            <a:ext cx="117692" cy="122400"/>
          </a:xfrm>
          <a:prstGeom prst="rect">
            <a:avLst/>
          </a:prstGeom>
        </p:spPr>
      </p:pic>
      <p:sp>
        <p:nvSpPr>
          <p:cNvPr id="10" name="bulletText2">
            <a:extLst>
              <a:ext uri="{FF2B5EF4-FFF2-40B4-BE49-F238E27FC236}">
                <a16:creationId xmlns:a16="http://schemas.microsoft.com/office/drawing/2014/main" id="{401A8456-545B-4354-87AA-899C539B8FBC}"/>
              </a:ext>
            </a:extLst>
          </p:cNvPr>
          <p:cNvSpPr txBox="1"/>
          <p:nvPr/>
        </p:nvSpPr>
        <p:spPr>
          <a:xfrm>
            <a:off x="1395493" y="3071921"/>
            <a:ext cx="465753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provided by the facility</a:t>
            </a:r>
          </a:p>
        </p:txBody>
      </p:sp>
      <p:pic>
        <p:nvPicPr>
          <p:cNvPr id="11" name="bullet02">
            <a:extLst>
              <a:ext uri="{FF2B5EF4-FFF2-40B4-BE49-F238E27FC236}">
                <a16:creationId xmlns:a16="http://schemas.microsoft.com/office/drawing/2014/main" id="{5268D4C9-C357-4601-933B-67D13628CE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99" y="3215036"/>
            <a:ext cx="117692" cy="122400"/>
          </a:xfrm>
          <a:prstGeom prst="rect">
            <a:avLst/>
          </a:prstGeom>
        </p:spPr>
      </p:pic>
      <p:sp>
        <p:nvSpPr>
          <p:cNvPr id="12" name="bulletText2">
            <a:extLst>
              <a:ext uri="{FF2B5EF4-FFF2-40B4-BE49-F238E27FC236}">
                <a16:creationId xmlns:a16="http://schemas.microsoft.com/office/drawing/2014/main" id="{E95C5009-CA9A-4975-B7B6-FD531EAE63D6}"/>
              </a:ext>
            </a:extLst>
          </p:cNvPr>
          <p:cNvSpPr txBox="1"/>
          <p:nvPr/>
        </p:nvSpPr>
        <p:spPr>
          <a:xfrm>
            <a:off x="1395493" y="3754424"/>
            <a:ext cx="465753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stay in the service area</a:t>
            </a:r>
          </a:p>
        </p:txBody>
      </p:sp>
      <p:pic>
        <p:nvPicPr>
          <p:cNvPr id="13" name="bullet02">
            <a:extLst>
              <a:ext uri="{FF2B5EF4-FFF2-40B4-BE49-F238E27FC236}">
                <a16:creationId xmlns:a16="http://schemas.microsoft.com/office/drawing/2014/main" id="{E429D272-031D-45E5-A567-130162113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99" y="3897539"/>
            <a:ext cx="117692" cy="122400"/>
          </a:xfrm>
          <a:prstGeom prst="rect">
            <a:avLst/>
          </a:prstGeom>
        </p:spPr>
      </p:pic>
    </p:spTree>
    <p:custDataLst>
      <p:tags r:id="rId1"/>
    </p:custDataLst>
    <p:extLst>
      <p:ext uri="{BB962C8B-B14F-4D97-AF65-F5344CB8AC3E}">
        <p14:creationId xmlns:p14="http://schemas.microsoft.com/office/powerpoint/2010/main" val="26563371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 calcmode="lin" valueType="num">
                                      <p:cBhvr>
                                        <p:cTn id="20" dur="500" fill="hold"/>
                                        <p:tgtEl>
                                          <p:spTgt spid="19"/>
                                        </p:tgtEl>
                                        <p:attrNameLst>
                                          <p:attrName>style.rotation</p:attrName>
                                        </p:attrNameLst>
                                      </p:cBhvr>
                                      <p:tavLst>
                                        <p:tav tm="0">
                                          <p:val>
                                            <p:fltVal val="90"/>
                                          </p:val>
                                        </p:tav>
                                        <p:tav tm="100000">
                                          <p:val>
                                            <p:fltVal val="0"/>
                                          </p:val>
                                        </p:tav>
                                      </p:tavLst>
                                    </p:anim>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90"/>
                                          </p:val>
                                        </p:tav>
                                        <p:tav tm="100000">
                                          <p:val>
                                            <p:fltVal val="0"/>
                                          </p:val>
                                        </p:tav>
                                      </p:tavLst>
                                    </p:anim>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 calcmode="lin" valueType="num">
                                      <p:cBhvr>
                                        <p:cTn id="44" dur="500" fill="hold"/>
                                        <p:tgtEl>
                                          <p:spTgt spid="13"/>
                                        </p:tgtEl>
                                        <p:attrNameLst>
                                          <p:attrName>style.rotation</p:attrName>
                                        </p:attrNameLst>
                                      </p:cBhvr>
                                      <p:tavLst>
                                        <p:tav tm="0">
                                          <p:val>
                                            <p:fltVal val="90"/>
                                          </p:val>
                                        </p:tav>
                                        <p:tav tm="100000">
                                          <p:val>
                                            <p:fltVal val="0"/>
                                          </p:val>
                                        </p:tav>
                                      </p:tavLst>
                                    </p:anim>
                                    <p:animEffect transition="in" filter="fade">
                                      <p:cBhvr>
                                        <p:cTn id="45" dur="500"/>
                                        <p:tgtEl>
                                          <p:spTgt spid="13"/>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3214480"/>
            <a:ext cx="8278894"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assess and record the availability of IPC items at various service sites within a health facility</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366260"/>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450C920B-A28D-4D52-95D4-224AFDFCE265}"/>
              </a:ext>
            </a:extLst>
          </p:cNvPr>
          <p:cNvGrpSpPr/>
          <p:nvPr/>
        </p:nvGrpSpPr>
        <p:grpSpPr>
          <a:xfrm>
            <a:off x="734150" y="1352164"/>
            <a:ext cx="5360074" cy="4630615"/>
            <a:chOff x="734150" y="1352164"/>
            <a:chExt cx="5360074" cy="4630615"/>
          </a:xfrm>
        </p:grpSpPr>
        <p:sp>
          <p:nvSpPr>
            <p:cNvPr id="28" name="grid1">
              <a:extLst>
                <a:ext uri="{FF2B5EF4-FFF2-40B4-BE49-F238E27FC236}">
                  <a16:creationId xmlns:a16="http://schemas.microsoft.com/office/drawing/2014/main" id="{B5C4B6B8-6A33-4A61-912E-A44FEBBA8D74}"/>
                </a:ext>
              </a:extLst>
            </p:cNvPr>
            <p:cNvSpPr txBox="1"/>
            <p:nvPr/>
          </p:nvSpPr>
          <p:spPr>
            <a:xfrm>
              <a:off x="734150" y="135216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4" name="TextBox 13">
              <a:extLst>
                <a:ext uri="{FF2B5EF4-FFF2-40B4-BE49-F238E27FC236}">
                  <a16:creationId xmlns:a16="http://schemas.microsoft.com/office/drawing/2014/main" id="{2D1D84A8-8099-4207-BE7A-994241CA98D8}"/>
                </a:ext>
              </a:extLst>
            </p:cNvPr>
            <p:cNvSpPr txBox="1"/>
            <p:nvPr/>
          </p:nvSpPr>
          <p:spPr>
            <a:xfrm>
              <a:off x="734150" y="5705780"/>
              <a:ext cx="5360073" cy="276999"/>
            </a:xfrm>
            <a:prstGeom prst="rect">
              <a:avLst/>
            </a:prstGeom>
            <a:noFill/>
          </p:spPr>
          <p:txBody>
            <a:bodyPr wrap="square" rtlCol="0">
              <a:spAutoFit/>
            </a:bodyPr>
            <a:lstStyle/>
            <a:p>
              <a:pPr algn="ctr"/>
              <a:r>
                <a:rPr lang="en-GB" sz="1200" dirty="0">
                  <a:solidFill>
                    <a:srgbClr val="595959">
                      <a:alpha val="50000"/>
                    </a:srgbClr>
                  </a:solidFill>
                </a:rPr>
                <a:t>© WHO / Yolanda Barbera</a:t>
              </a:r>
            </a:p>
          </p:txBody>
        </p:sp>
      </p:grpSp>
      <p:sp>
        <p:nvSpPr>
          <p:cNvPr id="8" name="Sentence stem">
            <a:extLst>
              <a:ext uri="{FF2B5EF4-FFF2-40B4-BE49-F238E27FC236}">
                <a16:creationId xmlns:a16="http://schemas.microsoft.com/office/drawing/2014/main" id="{51FBAF18-7324-06C4-EDC1-BA1C07448FE3}"/>
              </a:ext>
            </a:extLst>
          </p:cNvPr>
          <p:cNvSpPr txBox="1"/>
          <p:nvPr/>
        </p:nvSpPr>
        <p:spPr>
          <a:xfrm>
            <a:off x="851260" y="1592308"/>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22. Hair cover</a:t>
            </a:r>
          </a:p>
        </p:txBody>
      </p:sp>
      <p:pic>
        <p:nvPicPr>
          <p:cNvPr id="3" name="Picture 2">
            <a:extLst>
              <a:ext uri="{FF2B5EF4-FFF2-40B4-BE49-F238E27FC236}">
                <a16:creationId xmlns:a16="http://schemas.microsoft.com/office/drawing/2014/main" id="{EFF48146-3558-4A3E-B7F8-813865A855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225" y="1352164"/>
            <a:ext cx="5364539" cy="4629598"/>
          </a:xfrm>
          <a:prstGeom prst="rect">
            <a:avLst/>
          </a:prstGeom>
        </p:spPr>
      </p:pic>
      <p:sp>
        <p:nvSpPr>
          <p:cNvPr id="16" name="bulletText2">
            <a:extLst>
              <a:ext uri="{FF2B5EF4-FFF2-40B4-BE49-F238E27FC236}">
                <a16:creationId xmlns:a16="http://schemas.microsoft.com/office/drawing/2014/main" id="{F35A63DF-0866-4562-935B-8400DFD83962}"/>
              </a:ext>
            </a:extLst>
          </p:cNvPr>
          <p:cNvSpPr txBox="1"/>
          <p:nvPr/>
        </p:nvSpPr>
        <p:spPr>
          <a:xfrm>
            <a:off x="1395493" y="2439115"/>
            <a:ext cx="465753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disposable cloth cap/</a:t>
            </a:r>
            <a:br>
              <a:rPr lang="en-GB" sz="2400" dirty="0">
                <a:solidFill>
                  <a:schemeClr val="tx1">
                    <a:lumMod val="65000"/>
                    <a:lumOff val="35000"/>
                  </a:schemeClr>
                </a:solidFill>
              </a:rPr>
            </a:br>
            <a:r>
              <a:rPr lang="en-GB" sz="2400" dirty="0">
                <a:solidFill>
                  <a:schemeClr val="tx1">
                    <a:lumMod val="65000"/>
                    <a:lumOff val="35000"/>
                  </a:schemeClr>
                </a:solidFill>
              </a:rPr>
              <a:t>scarf/bandana</a:t>
            </a:r>
          </a:p>
        </p:txBody>
      </p:sp>
      <p:pic>
        <p:nvPicPr>
          <p:cNvPr id="19" name="bullet02">
            <a:extLst>
              <a:ext uri="{FF2B5EF4-FFF2-40B4-BE49-F238E27FC236}">
                <a16:creationId xmlns:a16="http://schemas.microsoft.com/office/drawing/2014/main" id="{8B631894-D61E-47E6-8E23-BF0AAF749F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99" y="2582230"/>
            <a:ext cx="117692" cy="122400"/>
          </a:xfrm>
          <a:prstGeom prst="rect">
            <a:avLst/>
          </a:prstGeom>
        </p:spPr>
      </p:pic>
      <p:sp>
        <p:nvSpPr>
          <p:cNvPr id="10" name="bulletText2">
            <a:extLst>
              <a:ext uri="{FF2B5EF4-FFF2-40B4-BE49-F238E27FC236}">
                <a16:creationId xmlns:a16="http://schemas.microsoft.com/office/drawing/2014/main" id="{401A8456-545B-4354-87AA-899C539B8FBC}"/>
              </a:ext>
            </a:extLst>
          </p:cNvPr>
          <p:cNvSpPr txBox="1"/>
          <p:nvPr/>
        </p:nvSpPr>
        <p:spPr>
          <a:xfrm>
            <a:off x="1395493" y="3386834"/>
            <a:ext cx="465753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encases the hair</a:t>
            </a:r>
          </a:p>
        </p:txBody>
      </p:sp>
      <p:pic>
        <p:nvPicPr>
          <p:cNvPr id="11" name="bullet02">
            <a:extLst>
              <a:ext uri="{FF2B5EF4-FFF2-40B4-BE49-F238E27FC236}">
                <a16:creationId xmlns:a16="http://schemas.microsoft.com/office/drawing/2014/main" id="{5268D4C9-C357-4601-933B-67D13628CE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99" y="3529949"/>
            <a:ext cx="117692" cy="122400"/>
          </a:xfrm>
          <a:prstGeom prst="rect">
            <a:avLst/>
          </a:prstGeom>
        </p:spPr>
      </p:pic>
      <p:sp>
        <p:nvSpPr>
          <p:cNvPr id="12" name="bulletText2">
            <a:extLst>
              <a:ext uri="{FF2B5EF4-FFF2-40B4-BE49-F238E27FC236}">
                <a16:creationId xmlns:a16="http://schemas.microsoft.com/office/drawing/2014/main" id="{E95C5009-CA9A-4975-B7B6-FD531EAE63D6}"/>
              </a:ext>
            </a:extLst>
          </p:cNvPr>
          <p:cNvSpPr txBox="1"/>
          <p:nvPr/>
        </p:nvSpPr>
        <p:spPr>
          <a:xfrm>
            <a:off x="1395493" y="4069337"/>
            <a:ext cx="465753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stops hair from contaminating </a:t>
            </a:r>
            <a:br>
              <a:rPr lang="en-GB" sz="2400" dirty="0">
                <a:solidFill>
                  <a:schemeClr val="tx1">
                    <a:lumMod val="65000"/>
                    <a:lumOff val="35000"/>
                  </a:schemeClr>
                </a:solidFill>
              </a:rPr>
            </a:br>
            <a:r>
              <a:rPr lang="en-GB" sz="2400" dirty="0">
                <a:solidFill>
                  <a:schemeClr val="tx1">
                    <a:lumMod val="65000"/>
                    <a:lumOff val="35000"/>
                  </a:schemeClr>
                </a:solidFill>
              </a:rPr>
              <a:t>a procedure area</a:t>
            </a:r>
          </a:p>
        </p:txBody>
      </p:sp>
      <p:pic>
        <p:nvPicPr>
          <p:cNvPr id="13" name="bullet02">
            <a:extLst>
              <a:ext uri="{FF2B5EF4-FFF2-40B4-BE49-F238E27FC236}">
                <a16:creationId xmlns:a16="http://schemas.microsoft.com/office/drawing/2014/main" id="{E429D272-031D-45E5-A567-130162113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99" y="4212452"/>
            <a:ext cx="117692" cy="122400"/>
          </a:xfrm>
          <a:prstGeom prst="rect">
            <a:avLst/>
          </a:prstGeom>
        </p:spPr>
      </p:pic>
    </p:spTree>
    <p:custDataLst>
      <p:tags r:id="rId1"/>
    </p:custDataLst>
    <p:extLst>
      <p:ext uri="{BB962C8B-B14F-4D97-AF65-F5344CB8AC3E}">
        <p14:creationId xmlns:p14="http://schemas.microsoft.com/office/powerpoint/2010/main" val="40497092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anim calcmode="lin" valueType="num">
                                      <p:cBhvr>
                                        <p:cTn id="20" dur="500" fill="hold"/>
                                        <p:tgtEl>
                                          <p:spTgt spid="19"/>
                                        </p:tgtEl>
                                        <p:attrNameLst>
                                          <p:attrName>style.rotation</p:attrName>
                                        </p:attrNameLst>
                                      </p:cBhvr>
                                      <p:tavLst>
                                        <p:tav tm="0">
                                          <p:val>
                                            <p:fltVal val="90"/>
                                          </p:val>
                                        </p:tav>
                                        <p:tav tm="100000">
                                          <p:val>
                                            <p:fltVal val="0"/>
                                          </p:val>
                                        </p:tav>
                                      </p:tavLst>
                                    </p:anim>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90"/>
                                          </p:val>
                                        </p:tav>
                                        <p:tav tm="100000">
                                          <p:val>
                                            <p:fltVal val="0"/>
                                          </p:val>
                                        </p:tav>
                                      </p:tavLst>
                                    </p:anim>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 calcmode="lin" valueType="num">
                                      <p:cBhvr>
                                        <p:cTn id="44" dur="500" fill="hold"/>
                                        <p:tgtEl>
                                          <p:spTgt spid="13"/>
                                        </p:tgtEl>
                                        <p:attrNameLst>
                                          <p:attrName>style.rotation</p:attrName>
                                        </p:attrNameLst>
                                      </p:cBhvr>
                                      <p:tavLst>
                                        <p:tav tm="0">
                                          <p:val>
                                            <p:fltVal val="90"/>
                                          </p:val>
                                        </p:tav>
                                        <p:tav tm="100000">
                                          <p:val>
                                            <p:fltVal val="0"/>
                                          </p:val>
                                        </p:tav>
                                      </p:tavLst>
                                    </p:anim>
                                    <p:animEffect transition="in" filter="fade">
                                      <p:cBhvr>
                                        <p:cTn id="45" dur="500"/>
                                        <p:tgtEl>
                                          <p:spTgt spid="13"/>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Questionnaire content: What do the questions ask about?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3" name="bulletText1">
            <a:extLst>
              <a:ext uri="{FF2B5EF4-FFF2-40B4-BE49-F238E27FC236}">
                <a16:creationId xmlns:a16="http://schemas.microsoft.com/office/drawing/2014/main" id="{CEE01566-1457-4265-95E4-5E0B9EC6A5D7}"/>
              </a:ext>
            </a:extLst>
          </p:cNvPr>
          <p:cNvSpPr txBox="1"/>
          <p:nvPr/>
        </p:nvSpPr>
        <p:spPr>
          <a:xfrm>
            <a:off x="1558421" y="5119252"/>
            <a:ext cx="860469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 the service site</a:t>
            </a:r>
          </a:p>
        </p:txBody>
      </p:sp>
      <p:sp>
        <p:nvSpPr>
          <p:cNvPr id="14" name="bulletText2">
            <a:extLst>
              <a:ext uri="{FF2B5EF4-FFF2-40B4-BE49-F238E27FC236}">
                <a16:creationId xmlns:a16="http://schemas.microsoft.com/office/drawing/2014/main" id="{C733ED57-9FE8-4723-BF68-2952C7D99ECA}"/>
              </a:ext>
            </a:extLst>
          </p:cNvPr>
          <p:cNvSpPr txBox="1"/>
          <p:nvPr/>
        </p:nvSpPr>
        <p:spPr>
          <a:xfrm>
            <a:off x="1587617" y="5745377"/>
            <a:ext cx="1044479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 a nearby room where it can </a:t>
            </a:r>
            <a:r>
              <a:rPr lang="en-GB" sz="2400">
                <a:solidFill>
                  <a:schemeClr val="tx1">
                    <a:lumMod val="65000"/>
                    <a:lumOff val="35000"/>
                  </a:schemeClr>
                </a:solidFill>
              </a:rPr>
              <a:t>easily be accessed </a:t>
            </a:r>
            <a:r>
              <a:rPr lang="en-GB" sz="2400" dirty="0">
                <a:solidFill>
                  <a:schemeClr val="tx1">
                    <a:lumMod val="65000"/>
                    <a:lumOff val="35000"/>
                  </a:schemeClr>
                </a:solidFill>
              </a:rPr>
              <a:t>when needed</a:t>
            </a:r>
          </a:p>
        </p:txBody>
      </p:sp>
      <p:pic>
        <p:nvPicPr>
          <p:cNvPr id="17" name="bullet01">
            <a:extLst>
              <a:ext uri="{FF2B5EF4-FFF2-40B4-BE49-F238E27FC236}">
                <a16:creationId xmlns:a16="http://schemas.microsoft.com/office/drawing/2014/main" id="{BDE84730-C7E5-48F3-AB1D-7875DA7FF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154" y="5258376"/>
            <a:ext cx="117692" cy="122400"/>
          </a:xfrm>
          <a:prstGeom prst="rect">
            <a:avLst/>
          </a:prstGeom>
        </p:spPr>
      </p:pic>
      <p:pic>
        <p:nvPicPr>
          <p:cNvPr id="18" name="bullet02">
            <a:extLst>
              <a:ext uri="{FF2B5EF4-FFF2-40B4-BE49-F238E27FC236}">
                <a16:creationId xmlns:a16="http://schemas.microsoft.com/office/drawing/2014/main" id="{64635354-7B7E-45F3-9577-64BEFCCBD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154" y="5894100"/>
            <a:ext cx="117692" cy="122400"/>
          </a:xfrm>
          <a:prstGeom prst="rect">
            <a:avLst/>
          </a:prstGeom>
        </p:spPr>
      </p:pic>
      <p:sp>
        <p:nvSpPr>
          <p:cNvPr id="25" name="stem1">
            <a:extLst>
              <a:ext uri="{FF2B5EF4-FFF2-40B4-BE49-F238E27FC236}">
                <a16:creationId xmlns:a16="http://schemas.microsoft.com/office/drawing/2014/main" id="{A96B5AF8-12AC-4DA9-83C1-99E503A0EE88}"/>
              </a:ext>
            </a:extLst>
          </p:cNvPr>
          <p:cNvSpPr txBox="1"/>
          <p:nvPr/>
        </p:nvSpPr>
        <p:spPr>
          <a:xfrm>
            <a:off x="886550" y="1112623"/>
            <a:ext cx="1027337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following criteria are used for classifying availability of an item:</a:t>
            </a:r>
          </a:p>
        </p:txBody>
      </p:sp>
      <p:sp>
        <p:nvSpPr>
          <p:cNvPr id="24" name="title 1 for observed">
            <a:extLst>
              <a:ext uri="{FF2B5EF4-FFF2-40B4-BE49-F238E27FC236}">
                <a16:creationId xmlns:a16="http://schemas.microsoft.com/office/drawing/2014/main" id="{8068833C-FBAC-4B93-914B-F3E992E6EF0E}"/>
              </a:ext>
            </a:extLst>
          </p:cNvPr>
          <p:cNvSpPr txBox="1"/>
          <p:nvPr/>
        </p:nvSpPr>
        <p:spPr>
          <a:xfrm>
            <a:off x="886550" y="1790637"/>
            <a:ext cx="1027337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rgbClr val="31B09C"/>
                </a:solidFill>
              </a:rPr>
              <a:t>"1" for "OBSERVED": </a:t>
            </a:r>
          </a:p>
        </p:txBody>
      </p:sp>
      <p:sp>
        <p:nvSpPr>
          <p:cNvPr id="26" name="stem2">
            <a:extLst>
              <a:ext uri="{FF2B5EF4-FFF2-40B4-BE49-F238E27FC236}">
                <a16:creationId xmlns:a16="http://schemas.microsoft.com/office/drawing/2014/main" id="{E66530BB-4323-490E-885E-E4ED248F8247}"/>
              </a:ext>
            </a:extLst>
          </p:cNvPr>
          <p:cNvSpPr txBox="1"/>
          <p:nvPr/>
        </p:nvSpPr>
        <p:spPr>
          <a:xfrm>
            <a:off x="886550" y="4491896"/>
            <a:ext cx="1027337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Select “1” when you have seen the item:</a:t>
            </a:r>
          </a:p>
        </p:txBody>
      </p:sp>
      <p:pic>
        <p:nvPicPr>
          <p:cNvPr id="4" name="Picture 3">
            <a:extLst>
              <a:ext uri="{FF2B5EF4-FFF2-40B4-BE49-F238E27FC236}">
                <a16:creationId xmlns:a16="http://schemas.microsoft.com/office/drawing/2014/main" id="{051FD425-DEF0-47E3-A4CB-F1CA7AED90D7}"/>
              </a:ext>
            </a:extLst>
          </p:cNvPr>
          <p:cNvPicPr>
            <a:picLocks noChangeAspect="1"/>
          </p:cNvPicPr>
          <p:nvPr/>
        </p:nvPicPr>
        <p:blipFill>
          <a:blip r:embed="rId6"/>
          <a:stretch>
            <a:fillRect/>
          </a:stretch>
        </p:blipFill>
        <p:spPr>
          <a:xfrm>
            <a:off x="873602" y="2490563"/>
            <a:ext cx="10444795" cy="1620228"/>
          </a:xfrm>
          <a:prstGeom prst="rect">
            <a:avLst/>
          </a:prstGeom>
        </p:spPr>
      </p:pic>
      <p:sp>
        <p:nvSpPr>
          <p:cNvPr id="27" name="highlight01">
            <a:extLst>
              <a:ext uri="{FF2B5EF4-FFF2-40B4-BE49-F238E27FC236}">
                <a16:creationId xmlns:a16="http://schemas.microsoft.com/office/drawing/2014/main" id="{00B63D70-111B-484C-8993-82891C4A7F45}"/>
              </a:ext>
            </a:extLst>
          </p:cNvPr>
          <p:cNvSpPr/>
          <p:nvPr/>
        </p:nvSpPr>
        <p:spPr>
          <a:xfrm>
            <a:off x="6296628" y="2922470"/>
            <a:ext cx="1620456" cy="118047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green selection 1">
            <a:extLst>
              <a:ext uri="{FF2B5EF4-FFF2-40B4-BE49-F238E27FC236}">
                <a16:creationId xmlns:a16="http://schemas.microsoft.com/office/drawing/2014/main" id="{5A509476-2569-45C8-A70D-B840E0B1B683}"/>
              </a:ext>
            </a:extLst>
          </p:cNvPr>
          <p:cNvSpPr/>
          <p:nvPr/>
        </p:nvSpPr>
        <p:spPr>
          <a:xfrm>
            <a:off x="6893289" y="3578783"/>
            <a:ext cx="468000" cy="468000"/>
          </a:xfrm>
          <a:prstGeom prst="ellipse">
            <a:avLst/>
          </a:prstGeom>
          <a:noFill/>
          <a:ln w="3492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41492427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25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xit" presetSubtype="0" fill="hold" grpId="1" nodeType="withEffect">
                                  <p:stCondLst>
                                    <p:cond delay="0"/>
                                  </p:stCondLst>
                                  <p:childTnLst>
                                    <p:animEffect transition="out" filter="fade">
                                      <p:cBhvr>
                                        <p:cTn id="28" dur="500"/>
                                        <p:tgtEl>
                                          <p:spTgt spid="27"/>
                                        </p:tgtEl>
                                      </p:cBhvr>
                                    </p:animEffect>
                                    <p:set>
                                      <p:cBhvr>
                                        <p:cTn id="29" dur="1" fill="hold">
                                          <p:stCondLst>
                                            <p:cond delay="499"/>
                                          </p:stCondLst>
                                        </p:cTn>
                                        <p:tgtEl>
                                          <p:spTgt spid="27"/>
                                        </p:tgtEl>
                                        <p:attrNameLst>
                                          <p:attrName>style.visibility</p:attrName>
                                        </p:attrNameLst>
                                      </p:cBhvr>
                                      <p:to>
                                        <p:strVal val="hidden"/>
                                      </p:to>
                                    </p:set>
                                  </p:childTnLst>
                                </p:cTn>
                              </p:par>
                            </p:childTnLst>
                          </p:cTn>
                        </p:par>
                        <p:par>
                          <p:cTn id="30" fill="hold">
                            <p:stCondLst>
                              <p:cond delay="500"/>
                            </p:stCondLst>
                            <p:childTnLst>
                              <p:par>
                                <p:cTn id="31" presetID="21" presetClass="entr" presetSubtype="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heel(1)">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 calcmode="lin" valueType="num">
                                      <p:cBhvr>
                                        <p:cTn id="40" dur="500" fill="hold"/>
                                        <p:tgtEl>
                                          <p:spTgt spid="17"/>
                                        </p:tgtEl>
                                        <p:attrNameLst>
                                          <p:attrName>style.rotation</p:attrName>
                                        </p:attrNameLst>
                                      </p:cBhvr>
                                      <p:tavLst>
                                        <p:tav tm="0">
                                          <p:val>
                                            <p:fltVal val="90"/>
                                          </p:val>
                                        </p:tav>
                                        <p:tav tm="100000">
                                          <p:val>
                                            <p:fltVal val="0"/>
                                          </p:val>
                                        </p:tav>
                                      </p:tavLst>
                                    </p:anim>
                                    <p:animEffect transition="in" filter="fade">
                                      <p:cBhvr>
                                        <p:cTn id="41" dur="500"/>
                                        <p:tgtEl>
                                          <p:spTgt spid="17"/>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ppt_w</p:attrName>
                                        </p:attrNameLst>
                                      </p:cBhvr>
                                      <p:tavLst>
                                        <p:tav tm="0">
                                          <p:val>
                                            <p:fltVal val="0"/>
                                          </p:val>
                                        </p:tav>
                                        <p:tav tm="100000">
                                          <p:val>
                                            <p:strVal val="#ppt_w"/>
                                          </p:val>
                                        </p:tav>
                                      </p:tavLst>
                                    </p:anim>
                                    <p:anim calcmode="lin" valueType="num">
                                      <p:cBhvr>
                                        <p:cTn id="51" dur="500" fill="hold"/>
                                        <p:tgtEl>
                                          <p:spTgt spid="18"/>
                                        </p:tgtEl>
                                        <p:attrNameLst>
                                          <p:attrName>ppt_h</p:attrName>
                                        </p:attrNameLst>
                                      </p:cBhvr>
                                      <p:tavLst>
                                        <p:tav tm="0">
                                          <p:val>
                                            <p:fltVal val="0"/>
                                          </p:val>
                                        </p:tav>
                                        <p:tav tm="100000">
                                          <p:val>
                                            <p:strVal val="#ppt_h"/>
                                          </p:val>
                                        </p:tav>
                                      </p:tavLst>
                                    </p:anim>
                                    <p:anim calcmode="lin" valueType="num">
                                      <p:cBhvr>
                                        <p:cTn id="52" dur="500" fill="hold"/>
                                        <p:tgtEl>
                                          <p:spTgt spid="18"/>
                                        </p:tgtEl>
                                        <p:attrNameLst>
                                          <p:attrName>style.rotation</p:attrName>
                                        </p:attrNameLst>
                                      </p:cBhvr>
                                      <p:tavLst>
                                        <p:tav tm="0">
                                          <p:val>
                                            <p:fltVal val="90"/>
                                          </p:val>
                                        </p:tav>
                                        <p:tav tm="100000">
                                          <p:val>
                                            <p:fltVal val="0"/>
                                          </p:val>
                                        </p:tav>
                                      </p:tavLst>
                                    </p:anim>
                                    <p:animEffect transition="in" filter="fade">
                                      <p:cBhvr>
                                        <p:cTn id="53" dur="500"/>
                                        <p:tgtEl>
                                          <p:spTgt spid="18"/>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5" grpId="0"/>
      <p:bldP spid="24" grpId="0"/>
      <p:bldP spid="26" grpId="0"/>
      <p:bldP spid="27" grpId="0" animBg="1"/>
      <p:bldP spid="27" grpId="1"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Questionnaire content: What do the questions ask about?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3" name="bulletText1">
            <a:extLst>
              <a:ext uri="{FF2B5EF4-FFF2-40B4-BE49-F238E27FC236}">
                <a16:creationId xmlns:a16="http://schemas.microsoft.com/office/drawing/2014/main" id="{CEE01566-1457-4265-95E4-5E0B9EC6A5D7}"/>
              </a:ext>
            </a:extLst>
          </p:cNvPr>
          <p:cNvSpPr txBox="1"/>
          <p:nvPr/>
        </p:nvSpPr>
        <p:spPr>
          <a:xfrm>
            <a:off x="1558421" y="4377140"/>
            <a:ext cx="860469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 key to a cabinet is missing</a:t>
            </a:r>
          </a:p>
        </p:txBody>
      </p:sp>
      <p:sp>
        <p:nvSpPr>
          <p:cNvPr id="14" name="bulletText2">
            <a:extLst>
              <a:ext uri="{FF2B5EF4-FFF2-40B4-BE49-F238E27FC236}">
                <a16:creationId xmlns:a16="http://schemas.microsoft.com/office/drawing/2014/main" id="{C733ED57-9FE8-4723-BF68-2952C7D99ECA}"/>
              </a:ext>
            </a:extLst>
          </p:cNvPr>
          <p:cNvSpPr txBox="1"/>
          <p:nvPr/>
        </p:nvSpPr>
        <p:spPr>
          <a:xfrm>
            <a:off x="1587617" y="4960924"/>
            <a:ext cx="1044479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 room is locked</a:t>
            </a:r>
          </a:p>
        </p:txBody>
      </p:sp>
      <p:pic>
        <p:nvPicPr>
          <p:cNvPr id="17" name="bullet01">
            <a:extLst>
              <a:ext uri="{FF2B5EF4-FFF2-40B4-BE49-F238E27FC236}">
                <a16:creationId xmlns:a16="http://schemas.microsoft.com/office/drawing/2014/main" id="{BDE84730-C7E5-48F3-AB1D-7875DA7FF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154" y="4516264"/>
            <a:ext cx="117692" cy="122400"/>
          </a:xfrm>
          <a:prstGeom prst="rect">
            <a:avLst/>
          </a:prstGeom>
        </p:spPr>
      </p:pic>
      <p:pic>
        <p:nvPicPr>
          <p:cNvPr id="18" name="bullet02">
            <a:extLst>
              <a:ext uri="{FF2B5EF4-FFF2-40B4-BE49-F238E27FC236}">
                <a16:creationId xmlns:a16="http://schemas.microsoft.com/office/drawing/2014/main" id="{64635354-7B7E-45F3-9577-64BEFCCBD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154" y="5109647"/>
            <a:ext cx="117692" cy="122400"/>
          </a:xfrm>
          <a:prstGeom prst="rect">
            <a:avLst/>
          </a:prstGeom>
        </p:spPr>
      </p:pic>
      <p:sp>
        <p:nvSpPr>
          <p:cNvPr id="24" name="title 2 reported">
            <a:extLst>
              <a:ext uri="{FF2B5EF4-FFF2-40B4-BE49-F238E27FC236}">
                <a16:creationId xmlns:a16="http://schemas.microsoft.com/office/drawing/2014/main" id="{8068833C-FBAC-4B93-914B-F3E992E6EF0E}"/>
              </a:ext>
            </a:extLst>
          </p:cNvPr>
          <p:cNvSpPr txBox="1"/>
          <p:nvPr/>
        </p:nvSpPr>
        <p:spPr>
          <a:xfrm>
            <a:off x="885600" y="911869"/>
            <a:ext cx="1027337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rgbClr val="31B09C"/>
                </a:solidFill>
              </a:rPr>
              <a:t>"2" for "REPORTED, NOT SEEN": </a:t>
            </a:r>
          </a:p>
        </p:txBody>
      </p:sp>
      <p:sp>
        <p:nvSpPr>
          <p:cNvPr id="26" name="stem2">
            <a:extLst>
              <a:ext uri="{FF2B5EF4-FFF2-40B4-BE49-F238E27FC236}">
                <a16:creationId xmlns:a16="http://schemas.microsoft.com/office/drawing/2014/main" id="{E66530BB-4323-490E-885E-E4ED248F8247}"/>
              </a:ext>
            </a:extLst>
          </p:cNvPr>
          <p:cNvSpPr txBox="1"/>
          <p:nvPr/>
        </p:nvSpPr>
        <p:spPr>
          <a:xfrm>
            <a:off x="886550" y="3512816"/>
            <a:ext cx="1124194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Select “2” when the respondent reports the item is available, but you cannot observe the item. For example:</a:t>
            </a:r>
          </a:p>
        </p:txBody>
      </p:sp>
      <p:pic>
        <p:nvPicPr>
          <p:cNvPr id="4" name="Picture 3">
            <a:extLst>
              <a:ext uri="{FF2B5EF4-FFF2-40B4-BE49-F238E27FC236}">
                <a16:creationId xmlns:a16="http://schemas.microsoft.com/office/drawing/2014/main" id="{051FD425-DEF0-47E3-A4CB-F1CA7AED90D7}"/>
              </a:ext>
            </a:extLst>
          </p:cNvPr>
          <p:cNvPicPr>
            <a:picLocks noChangeAspect="1"/>
          </p:cNvPicPr>
          <p:nvPr/>
        </p:nvPicPr>
        <p:blipFill>
          <a:blip r:embed="rId6"/>
          <a:stretch>
            <a:fillRect/>
          </a:stretch>
        </p:blipFill>
        <p:spPr>
          <a:xfrm>
            <a:off x="873602" y="1610882"/>
            <a:ext cx="10444795" cy="1620228"/>
          </a:xfrm>
          <a:prstGeom prst="rect">
            <a:avLst/>
          </a:prstGeom>
        </p:spPr>
      </p:pic>
      <p:sp>
        <p:nvSpPr>
          <p:cNvPr id="16" name="bulletText3">
            <a:extLst>
              <a:ext uri="{FF2B5EF4-FFF2-40B4-BE49-F238E27FC236}">
                <a16:creationId xmlns:a16="http://schemas.microsoft.com/office/drawing/2014/main" id="{E6F6AC58-C79A-4231-8CAD-A438908EA4B6}"/>
              </a:ext>
            </a:extLst>
          </p:cNvPr>
          <p:cNvSpPr txBox="1"/>
          <p:nvPr/>
        </p:nvSpPr>
        <p:spPr>
          <a:xfrm>
            <a:off x="1558421" y="5558737"/>
            <a:ext cx="860469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service is not being provided at the time of the visit</a:t>
            </a:r>
          </a:p>
        </p:txBody>
      </p:sp>
      <p:sp>
        <p:nvSpPr>
          <p:cNvPr id="22" name="bulletText4">
            <a:extLst>
              <a:ext uri="{FF2B5EF4-FFF2-40B4-BE49-F238E27FC236}">
                <a16:creationId xmlns:a16="http://schemas.microsoft.com/office/drawing/2014/main" id="{7F0C951C-6913-431C-8CF8-7A3C4563A1A0}"/>
              </a:ext>
            </a:extLst>
          </p:cNvPr>
          <p:cNvSpPr txBox="1"/>
          <p:nvPr/>
        </p:nvSpPr>
        <p:spPr>
          <a:xfrm>
            <a:off x="1587617" y="6156550"/>
            <a:ext cx="1044479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item is stored elsewhere</a:t>
            </a:r>
          </a:p>
        </p:txBody>
      </p:sp>
      <p:pic>
        <p:nvPicPr>
          <p:cNvPr id="23" name="bullet03">
            <a:extLst>
              <a:ext uri="{FF2B5EF4-FFF2-40B4-BE49-F238E27FC236}">
                <a16:creationId xmlns:a16="http://schemas.microsoft.com/office/drawing/2014/main" id="{A61E095A-80D5-47D7-A123-30E85873C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154" y="5697861"/>
            <a:ext cx="117692" cy="122400"/>
          </a:xfrm>
          <a:prstGeom prst="rect">
            <a:avLst/>
          </a:prstGeom>
        </p:spPr>
      </p:pic>
      <p:pic>
        <p:nvPicPr>
          <p:cNvPr id="29" name="bullet04">
            <a:extLst>
              <a:ext uri="{FF2B5EF4-FFF2-40B4-BE49-F238E27FC236}">
                <a16:creationId xmlns:a16="http://schemas.microsoft.com/office/drawing/2014/main" id="{A5BA4CB4-BBEB-4023-BA5E-FD2CBDFBED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154" y="6305273"/>
            <a:ext cx="117692" cy="122400"/>
          </a:xfrm>
          <a:prstGeom prst="rect">
            <a:avLst/>
          </a:prstGeom>
        </p:spPr>
      </p:pic>
      <p:sp>
        <p:nvSpPr>
          <p:cNvPr id="36" name="highlight01">
            <a:extLst>
              <a:ext uri="{FF2B5EF4-FFF2-40B4-BE49-F238E27FC236}">
                <a16:creationId xmlns:a16="http://schemas.microsoft.com/office/drawing/2014/main" id="{4D9ACA6F-555E-4EF1-A29B-B7CF0AAA2A7F}"/>
              </a:ext>
            </a:extLst>
          </p:cNvPr>
          <p:cNvSpPr/>
          <p:nvPr/>
        </p:nvSpPr>
        <p:spPr>
          <a:xfrm>
            <a:off x="7937516" y="2031062"/>
            <a:ext cx="1620456" cy="118047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green selection 1">
            <a:extLst>
              <a:ext uri="{FF2B5EF4-FFF2-40B4-BE49-F238E27FC236}">
                <a16:creationId xmlns:a16="http://schemas.microsoft.com/office/drawing/2014/main" id="{5A509476-2569-45C8-A70D-B840E0B1B683}"/>
              </a:ext>
            </a:extLst>
          </p:cNvPr>
          <p:cNvSpPr/>
          <p:nvPr/>
        </p:nvSpPr>
        <p:spPr>
          <a:xfrm>
            <a:off x="8513744" y="2699102"/>
            <a:ext cx="468000" cy="468000"/>
          </a:xfrm>
          <a:prstGeom prst="ellipse">
            <a:avLst/>
          </a:prstGeom>
          <a:noFill/>
          <a:ln w="3492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7609405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xit" presetSubtype="0" fill="hold" grpId="1" nodeType="withEffect">
                                  <p:stCondLst>
                                    <p:cond delay="0"/>
                                  </p:stCondLst>
                                  <p:childTnLst>
                                    <p:animEffect transition="out" filter="fade">
                                      <p:cBhvr>
                                        <p:cTn id="23" dur="500"/>
                                        <p:tgtEl>
                                          <p:spTgt spid="36"/>
                                        </p:tgtEl>
                                      </p:cBhvr>
                                    </p:animEffect>
                                    <p:set>
                                      <p:cBhvr>
                                        <p:cTn id="24" dur="1" fill="hold">
                                          <p:stCondLst>
                                            <p:cond delay="499"/>
                                          </p:stCondLst>
                                        </p:cTn>
                                        <p:tgtEl>
                                          <p:spTgt spid="36"/>
                                        </p:tgtEl>
                                        <p:attrNameLst>
                                          <p:attrName>style.visibility</p:attrName>
                                        </p:attrNameLst>
                                      </p:cBhvr>
                                      <p:to>
                                        <p:strVal val="hidden"/>
                                      </p:to>
                                    </p:se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heel(1)">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 calcmode="lin" valueType="num">
                                      <p:cBhvr>
                                        <p:cTn id="35" dur="500" fill="hold"/>
                                        <p:tgtEl>
                                          <p:spTgt spid="17"/>
                                        </p:tgtEl>
                                        <p:attrNameLst>
                                          <p:attrName>style.rotation</p:attrName>
                                        </p:attrNameLst>
                                      </p:cBhvr>
                                      <p:tavLst>
                                        <p:tav tm="0">
                                          <p:val>
                                            <p:fltVal val="90"/>
                                          </p:val>
                                        </p:tav>
                                        <p:tav tm="100000">
                                          <p:val>
                                            <p:fltVal val="0"/>
                                          </p:val>
                                        </p:tav>
                                      </p:tavLst>
                                    </p:anim>
                                    <p:animEffect transition="in" filter="fade">
                                      <p:cBhvr>
                                        <p:cTn id="36" dur="500"/>
                                        <p:tgtEl>
                                          <p:spTgt spid="17"/>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90"/>
                                          </p:val>
                                        </p:tav>
                                        <p:tav tm="100000">
                                          <p:val>
                                            <p:fltVal val="0"/>
                                          </p:val>
                                        </p:tav>
                                      </p:tavLst>
                                    </p:anim>
                                    <p:animEffect transition="in" filter="fade">
                                      <p:cBhvr>
                                        <p:cTn id="48" dur="500"/>
                                        <p:tgtEl>
                                          <p:spTgt spid="1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 calcmode="lin" valueType="num">
                                      <p:cBhvr>
                                        <p:cTn id="59" dur="500" fill="hold"/>
                                        <p:tgtEl>
                                          <p:spTgt spid="23"/>
                                        </p:tgtEl>
                                        <p:attrNameLst>
                                          <p:attrName>style.rotation</p:attrName>
                                        </p:attrNameLst>
                                      </p:cBhvr>
                                      <p:tavLst>
                                        <p:tav tm="0">
                                          <p:val>
                                            <p:fltVal val="90"/>
                                          </p:val>
                                        </p:tav>
                                        <p:tav tm="100000">
                                          <p:val>
                                            <p:fltVal val="0"/>
                                          </p:val>
                                        </p:tav>
                                      </p:tavLst>
                                    </p:anim>
                                    <p:animEffect transition="in" filter="fade">
                                      <p:cBhvr>
                                        <p:cTn id="60" dur="500"/>
                                        <p:tgtEl>
                                          <p:spTgt spid="23"/>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p:cTn id="69" dur="500" fill="hold"/>
                                        <p:tgtEl>
                                          <p:spTgt spid="29"/>
                                        </p:tgtEl>
                                        <p:attrNameLst>
                                          <p:attrName>ppt_w</p:attrName>
                                        </p:attrNameLst>
                                      </p:cBhvr>
                                      <p:tavLst>
                                        <p:tav tm="0">
                                          <p:val>
                                            <p:fltVal val="0"/>
                                          </p:val>
                                        </p:tav>
                                        <p:tav tm="100000">
                                          <p:val>
                                            <p:strVal val="#ppt_w"/>
                                          </p:val>
                                        </p:tav>
                                      </p:tavLst>
                                    </p:anim>
                                    <p:anim calcmode="lin" valueType="num">
                                      <p:cBhvr>
                                        <p:cTn id="70" dur="500" fill="hold"/>
                                        <p:tgtEl>
                                          <p:spTgt spid="29"/>
                                        </p:tgtEl>
                                        <p:attrNameLst>
                                          <p:attrName>ppt_h</p:attrName>
                                        </p:attrNameLst>
                                      </p:cBhvr>
                                      <p:tavLst>
                                        <p:tav tm="0">
                                          <p:val>
                                            <p:fltVal val="0"/>
                                          </p:val>
                                        </p:tav>
                                        <p:tav tm="100000">
                                          <p:val>
                                            <p:strVal val="#ppt_h"/>
                                          </p:val>
                                        </p:tav>
                                      </p:tavLst>
                                    </p:anim>
                                    <p:anim calcmode="lin" valueType="num">
                                      <p:cBhvr>
                                        <p:cTn id="71" dur="500" fill="hold"/>
                                        <p:tgtEl>
                                          <p:spTgt spid="29"/>
                                        </p:tgtEl>
                                        <p:attrNameLst>
                                          <p:attrName>style.rotation</p:attrName>
                                        </p:attrNameLst>
                                      </p:cBhvr>
                                      <p:tavLst>
                                        <p:tav tm="0">
                                          <p:val>
                                            <p:fltVal val="90"/>
                                          </p:val>
                                        </p:tav>
                                        <p:tav tm="100000">
                                          <p:val>
                                            <p:fltVal val="0"/>
                                          </p:val>
                                        </p:tav>
                                      </p:tavLst>
                                    </p:anim>
                                    <p:animEffect transition="in" filter="fade">
                                      <p:cBhvr>
                                        <p:cTn id="72" dur="500"/>
                                        <p:tgtEl>
                                          <p:spTgt spid="29"/>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p:bldP spid="26" grpId="0"/>
      <p:bldP spid="16" grpId="0"/>
      <p:bldP spid="22" grpId="0"/>
      <p:bldP spid="36" grpId="0" animBg="1"/>
      <p:bldP spid="36" grpId="1"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Questionnaire content: What do the questions ask about?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title 1 for observed">
            <a:extLst>
              <a:ext uri="{FF2B5EF4-FFF2-40B4-BE49-F238E27FC236}">
                <a16:creationId xmlns:a16="http://schemas.microsoft.com/office/drawing/2014/main" id="{8068833C-FBAC-4B93-914B-F3E992E6EF0E}"/>
              </a:ext>
            </a:extLst>
          </p:cNvPr>
          <p:cNvSpPr txBox="1"/>
          <p:nvPr/>
        </p:nvSpPr>
        <p:spPr>
          <a:xfrm>
            <a:off x="886550" y="910800"/>
            <a:ext cx="1027337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rgbClr val="31B09C"/>
                </a:solidFill>
              </a:rPr>
              <a:t>"2" for "REPORTED, NOT SEEN": </a:t>
            </a:r>
          </a:p>
        </p:txBody>
      </p:sp>
      <p:pic>
        <p:nvPicPr>
          <p:cNvPr id="4" name="Picture 3">
            <a:extLst>
              <a:ext uri="{FF2B5EF4-FFF2-40B4-BE49-F238E27FC236}">
                <a16:creationId xmlns:a16="http://schemas.microsoft.com/office/drawing/2014/main" id="{051FD425-DEF0-47E3-A4CB-F1CA7AED90D7}"/>
              </a:ext>
            </a:extLst>
          </p:cNvPr>
          <p:cNvPicPr>
            <a:picLocks noChangeAspect="1"/>
          </p:cNvPicPr>
          <p:nvPr/>
        </p:nvPicPr>
        <p:blipFill>
          <a:blip r:embed="rId5"/>
          <a:stretch>
            <a:fillRect/>
          </a:stretch>
        </p:blipFill>
        <p:spPr>
          <a:xfrm>
            <a:off x="873602" y="1612800"/>
            <a:ext cx="10444795" cy="1620228"/>
          </a:xfrm>
          <a:prstGeom prst="rect">
            <a:avLst/>
          </a:prstGeom>
        </p:spPr>
      </p:pic>
      <p:sp>
        <p:nvSpPr>
          <p:cNvPr id="28" name="green selection 1">
            <a:extLst>
              <a:ext uri="{FF2B5EF4-FFF2-40B4-BE49-F238E27FC236}">
                <a16:creationId xmlns:a16="http://schemas.microsoft.com/office/drawing/2014/main" id="{5A509476-2569-45C8-A70D-B840E0B1B683}"/>
              </a:ext>
            </a:extLst>
          </p:cNvPr>
          <p:cNvSpPr/>
          <p:nvPr/>
        </p:nvSpPr>
        <p:spPr>
          <a:xfrm>
            <a:off x="8513744" y="2700000"/>
            <a:ext cx="468000" cy="468000"/>
          </a:xfrm>
          <a:prstGeom prst="ellipse">
            <a:avLst/>
          </a:prstGeom>
          <a:noFill/>
          <a:ln w="3492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E343B1D-E216-42B7-8BB5-33DBEC022821}"/>
              </a:ext>
            </a:extLst>
          </p:cNvPr>
          <p:cNvSpPr txBox="1"/>
          <p:nvPr/>
        </p:nvSpPr>
        <p:spPr>
          <a:xfrm>
            <a:off x="959235" y="3504082"/>
            <a:ext cx="10372109" cy="1343253"/>
          </a:xfrm>
          <a:prstGeom prst="rect">
            <a:avLst/>
          </a:prstGeom>
          <a:solidFill>
            <a:srgbClr val="31B09C"/>
          </a:solidFill>
        </p:spPr>
        <p:txBody>
          <a:bodyPr vert="horz" wrap="square" lIns="28800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smaller facilities many rooms are near each other. </a:t>
            </a:r>
          </a:p>
          <a:p>
            <a:pPr algn="l"/>
            <a:r>
              <a:rPr lang="en-GB" sz="2400" dirty="0"/>
              <a:t>It is reasonable to assume that equipment is shared between rooms.</a:t>
            </a:r>
          </a:p>
        </p:txBody>
      </p:sp>
      <p:sp>
        <p:nvSpPr>
          <p:cNvPr id="15" name="Rectangle 14">
            <a:extLst>
              <a:ext uri="{FF2B5EF4-FFF2-40B4-BE49-F238E27FC236}">
                <a16:creationId xmlns:a16="http://schemas.microsoft.com/office/drawing/2014/main" id="{EE8E6A72-CFBA-450A-BDB6-C5EAE957244C}"/>
              </a:ext>
            </a:extLst>
          </p:cNvPr>
          <p:cNvSpPr/>
          <p:nvPr/>
        </p:nvSpPr>
        <p:spPr>
          <a:xfrm>
            <a:off x="886549" y="3504082"/>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9557943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8">
            <a:extLst>
              <a:ext uri="{FF2B5EF4-FFF2-40B4-BE49-F238E27FC236}">
                <a16:creationId xmlns:a16="http://schemas.microsoft.com/office/drawing/2014/main" id="{A86A6010-AC77-98ED-821E-A42D8A7A5CE4}"/>
              </a:ext>
            </a:extLst>
          </p:cNvPr>
          <p:cNvSpPr txBox="1"/>
          <p:nvPr/>
        </p:nvSpPr>
        <p:spPr>
          <a:xfrm>
            <a:off x="4919160" y="3531819"/>
            <a:ext cx="2699343" cy="1696792"/>
          </a:xfrm>
          <a:prstGeom prst="rect">
            <a:avLst/>
          </a:prstGeom>
          <a:solidFill>
            <a:srgbClr val="98D7CE"/>
          </a:solidFill>
        </p:spPr>
        <p:txBody>
          <a:bodyPr vert="horz" wrap="square" lIns="91440" tIns="756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b="1" dirty="0">
                <a:solidFill>
                  <a:srgbClr val="595959"/>
                </a:solidFill>
              </a:rPr>
              <a:t>“REPORTED, NOT SEEN” </a:t>
            </a:r>
          </a:p>
        </p:txBody>
      </p:sp>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Questionnaire content: What do the questions ask about?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6" name="TextBox 52">
            <a:extLst>
              <a:ext uri="{FF2B5EF4-FFF2-40B4-BE49-F238E27FC236}">
                <a16:creationId xmlns:a16="http://schemas.microsoft.com/office/drawing/2014/main" id="{1A5EEF77-B848-0AB6-BC37-742342FF1C6B}"/>
              </a:ext>
            </a:extLst>
          </p:cNvPr>
          <p:cNvSpPr txBox="1"/>
          <p:nvPr/>
        </p:nvSpPr>
        <p:spPr>
          <a:xfrm>
            <a:off x="7814819" y="3531819"/>
            <a:ext cx="2699343" cy="1696792"/>
          </a:xfrm>
          <a:prstGeom prst="rect">
            <a:avLst/>
          </a:prstGeom>
          <a:solidFill>
            <a:srgbClr val="98D7CE"/>
          </a:solidFill>
        </p:spPr>
        <p:txBody>
          <a:bodyPr vert="horz" wrap="square" lIns="91440" tIns="756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rgbClr val="595959"/>
                </a:solidFill>
              </a:rPr>
              <a:t>family planning </a:t>
            </a:r>
          </a:p>
        </p:txBody>
      </p:sp>
      <p:sp>
        <p:nvSpPr>
          <p:cNvPr id="27" name="TextBox 48">
            <a:extLst>
              <a:ext uri="{FF2B5EF4-FFF2-40B4-BE49-F238E27FC236}">
                <a16:creationId xmlns:a16="http://schemas.microsoft.com/office/drawing/2014/main" id="{2CA0363F-E9D8-4769-E716-3FA757BC0DC5}"/>
              </a:ext>
            </a:extLst>
          </p:cNvPr>
          <p:cNvSpPr txBox="1"/>
          <p:nvPr/>
        </p:nvSpPr>
        <p:spPr>
          <a:xfrm>
            <a:off x="2044696" y="3531819"/>
            <a:ext cx="2699343" cy="1696792"/>
          </a:xfrm>
          <a:prstGeom prst="rect">
            <a:avLst/>
          </a:prstGeom>
          <a:solidFill>
            <a:srgbClr val="98D7CE"/>
          </a:solidFill>
        </p:spPr>
        <p:txBody>
          <a:bodyPr vert="horz" wrap="square" lIns="91440" tIns="756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rgbClr val="595959"/>
                </a:solidFill>
              </a:rPr>
              <a:t>antenatal care </a:t>
            </a:r>
          </a:p>
        </p:txBody>
      </p:sp>
      <p:grpSp>
        <p:nvGrpSpPr>
          <p:cNvPr id="29" name="Group 28">
            <a:extLst>
              <a:ext uri="{FF2B5EF4-FFF2-40B4-BE49-F238E27FC236}">
                <a16:creationId xmlns:a16="http://schemas.microsoft.com/office/drawing/2014/main" id="{5FF90C63-597B-54BE-1D96-05D6FFFDD420}"/>
              </a:ext>
            </a:extLst>
          </p:cNvPr>
          <p:cNvGrpSpPr/>
          <p:nvPr/>
        </p:nvGrpSpPr>
        <p:grpSpPr>
          <a:xfrm>
            <a:off x="2194534" y="1918826"/>
            <a:ext cx="2399666" cy="2399666"/>
            <a:chOff x="527816" y="2081777"/>
            <a:chExt cx="2399666" cy="2399666"/>
          </a:xfrm>
        </p:grpSpPr>
        <p:sp>
          <p:nvSpPr>
            <p:cNvPr id="30" name="circle">
              <a:extLst>
                <a:ext uri="{FF2B5EF4-FFF2-40B4-BE49-F238E27FC236}">
                  <a16:creationId xmlns:a16="http://schemas.microsoft.com/office/drawing/2014/main" id="{645EA158-44BB-5CE8-5BE9-805AD6FA2D57}"/>
                </a:ext>
              </a:extLst>
            </p:cNvPr>
            <p:cNvSpPr/>
            <p:nvPr/>
          </p:nvSpPr>
          <p:spPr>
            <a:xfrm>
              <a:off x="527816"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31" name="Picture 30">
              <a:extLst>
                <a:ext uri="{FF2B5EF4-FFF2-40B4-BE49-F238E27FC236}">
                  <a16:creationId xmlns:a16="http://schemas.microsoft.com/office/drawing/2014/main" id="{9CE9A788-DBDE-875A-87F2-F65339E8CA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5400" y="2652485"/>
              <a:ext cx="1908375" cy="1351181"/>
            </a:xfrm>
            <a:prstGeom prst="rect">
              <a:avLst/>
            </a:prstGeom>
          </p:spPr>
        </p:pic>
      </p:grpSp>
      <p:grpSp>
        <p:nvGrpSpPr>
          <p:cNvPr id="32" name="Group 31">
            <a:extLst>
              <a:ext uri="{FF2B5EF4-FFF2-40B4-BE49-F238E27FC236}">
                <a16:creationId xmlns:a16="http://schemas.microsoft.com/office/drawing/2014/main" id="{24E67418-4228-3C15-002C-8C11B11F2AA2}"/>
              </a:ext>
            </a:extLst>
          </p:cNvPr>
          <p:cNvGrpSpPr/>
          <p:nvPr/>
        </p:nvGrpSpPr>
        <p:grpSpPr>
          <a:xfrm>
            <a:off x="5068998" y="1918826"/>
            <a:ext cx="2399666" cy="2399666"/>
            <a:chOff x="3423475" y="2081777"/>
            <a:chExt cx="2399666" cy="2399666"/>
          </a:xfrm>
        </p:grpSpPr>
        <p:sp>
          <p:nvSpPr>
            <p:cNvPr id="33" name="circle">
              <a:extLst>
                <a:ext uri="{FF2B5EF4-FFF2-40B4-BE49-F238E27FC236}">
                  <a16:creationId xmlns:a16="http://schemas.microsoft.com/office/drawing/2014/main" id="{99C14C35-580E-4B7B-0C17-51F2CE127609}"/>
                </a:ext>
              </a:extLst>
            </p:cNvPr>
            <p:cNvSpPr/>
            <p:nvPr/>
          </p:nvSpPr>
          <p:spPr>
            <a:xfrm>
              <a:off x="3423475"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36" name="Picture 35">
              <a:extLst>
                <a:ext uri="{FF2B5EF4-FFF2-40B4-BE49-F238E27FC236}">
                  <a16:creationId xmlns:a16="http://schemas.microsoft.com/office/drawing/2014/main" id="{9DD79C5B-8B10-E024-6AB6-618D46464F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03030" y="2652485"/>
              <a:ext cx="1081990" cy="1088431"/>
            </a:xfrm>
            <a:prstGeom prst="rect">
              <a:avLst/>
            </a:prstGeom>
          </p:spPr>
        </p:pic>
      </p:grpSp>
      <p:grpSp>
        <p:nvGrpSpPr>
          <p:cNvPr id="37" name="Group 36">
            <a:extLst>
              <a:ext uri="{FF2B5EF4-FFF2-40B4-BE49-F238E27FC236}">
                <a16:creationId xmlns:a16="http://schemas.microsoft.com/office/drawing/2014/main" id="{E12185AF-AC7E-27BD-FEE4-DD0BD32DE54C}"/>
              </a:ext>
            </a:extLst>
          </p:cNvPr>
          <p:cNvGrpSpPr/>
          <p:nvPr/>
        </p:nvGrpSpPr>
        <p:grpSpPr>
          <a:xfrm>
            <a:off x="7964657" y="1918826"/>
            <a:ext cx="2399666" cy="2399666"/>
            <a:chOff x="6282459" y="2081777"/>
            <a:chExt cx="2399666" cy="2399666"/>
          </a:xfrm>
        </p:grpSpPr>
        <p:sp>
          <p:nvSpPr>
            <p:cNvPr id="38" name="circle">
              <a:extLst>
                <a:ext uri="{FF2B5EF4-FFF2-40B4-BE49-F238E27FC236}">
                  <a16:creationId xmlns:a16="http://schemas.microsoft.com/office/drawing/2014/main" id="{218F7046-248D-3BE7-FF25-F086013BC81A}"/>
                </a:ext>
              </a:extLst>
            </p:cNvPr>
            <p:cNvSpPr/>
            <p:nvPr/>
          </p:nvSpPr>
          <p:spPr>
            <a:xfrm>
              <a:off x="6282459"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39" name="healthcare facility">
              <a:extLst>
                <a:ext uri="{FF2B5EF4-FFF2-40B4-BE49-F238E27FC236}">
                  <a16:creationId xmlns:a16="http://schemas.microsoft.com/office/drawing/2014/main" id="{2C43408D-B683-FFA6-6238-F368011B91C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9179" y="2690199"/>
              <a:ext cx="1879327" cy="1164332"/>
            </a:xfrm>
            <a:prstGeom prst="rect">
              <a:avLst/>
            </a:prstGeom>
          </p:spPr>
        </p:pic>
      </p:grpSp>
      <p:sp>
        <p:nvSpPr>
          <p:cNvPr id="40" name="Arrow: Right 39">
            <a:extLst>
              <a:ext uri="{FF2B5EF4-FFF2-40B4-BE49-F238E27FC236}">
                <a16:creationId xmlns:a16="http://schemas.microsoft.com/office/drawing/2014/main" id="{CAB5305C-6795-83B0-B6BA-F1403F45B92D}"/>
              </a:ext>
            </a:extLst>
          </p:cNvPr>
          <p:cNvSpPr/>
          <p:nvPr/>
        </p:nvSpPr>
        <p:spPr>
          <a:xfrm rot="10740000">
            <a:off x="7582775" y="2909224"/>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Arrow: Right 41">
            <a:extLst>
              <a:ext uri="{FF2B5EF4-FFF2-40B4-BE49-F238E27FC236}">
                <a16:creationId xmlns:a16="http://schemas.microsoft.com/office/drawing/2014/main" id="{DFAFB219-C849-BDB3-7A14-5305C0B4BA11}"/>
              </a:ext>
            </a:extLst>
          </p:cNvPr>
          <p:cNvSpPr/>
          <p:nvPr/>
        </p:nvSpPr>
        <p:spPr>
          <a:xfrm>
            <a:off x="4705453" y="2909224"/>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entence stem">
            <a:extLst>
              <a:ext uri="{FF2B5EF4-FFF2-40B4-BE49-F238E27FC236}">
                <a16:creationId xmlns:a16="http://schemas.microsoft.com/office/drawing/2014/main" id="{6B184EB5-B241-EC0E-9B40-7776DD2CCAE7}"/>
              </a:ext>
            </a:extLst>
          </p:cNvPr>
          <p:cNvSpPr txBox="1"/>
          <p:nvPr/>
        </p:nvSpPr>
        <p:spPr>
          <a:xfrm>
            <a:off x="795110" y="696048"/>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Example:</a:t>
            </a:r>
          </a:p>
        </p:txBody>
      </p:sp>
    </p:spTree>
    <p:custDataLst>
      <p:tags r:id="rId1"/>
    </p:custDataLst>
    <p:extLst>
      <p:ext uri="{BB962C8B-B14F-4D97-AF65-F5344CB8AC3E}">
        <p14:creationId xmlns:p14="http://schemas.microsoft.com/office/powerpoint/2010/main" val="30929472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anim calcmode="lin" valueType="num">
                                      <p:cBhvr>
                                        <p:cTn id="13" dur="500" fill="hold"/>
                                        <p:tgtEl>
                                          <p:spTgt spid="32"/>
                                        </p:tgtEl>
                                        <p:attrNameLst>
                                          <p:attrName>ppt_x</p:attrName>
                                        </p:attrNameLst>
                                      </p:cBhvr>
                                      <p:tavLst>
                                        <p:tav tm="0">
                                          <p:val>
                                            <p:strVal val="#ppt_x"/>
                                          </p:val>
                                        </p:tav>
                                        <p:tav tm="100000">
                                          <p:val>
                                            <p:strVal val="#ppt_x"/>
                                          </p:val>
                                        </p:tav>
                                      </p:tavLst>
                                    </p:anim>
                                    <p:anim calcmode="lin" valueType="num">
                                      <p:cBhvr>
                                        <p:cTn id="14"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anim calcmode="lin" valueType="num">
                                      <p:cBhvr>
                                        <p:cTn id="20" dur="500" fill="hold"/>
                                        <p:tgtEl>
                                          <p:spTgt spid="29"/>
                                        </p:tgtEl>
                                        <p:attrNameLst>
                                          <p:attrName>ppt_x</p:attrName>
                                        </p:attrNameLst>
                                      </p:cBhvr>
                                      <p:tavLst>
                                        <p:tav tm="0">
                                          <p:val>
                                            <p:strVal val="#ppt_x"/>
                                          </p:val>
                                        </p:tav>
                                        <p:tav tm="100000">
                                          <p:val>
                                            <p:strVal val="#ppt_x"/>
                                          </p:val>
                                        </p:tav>
                                      </p:tavLst>
                                    </p:anim>
                                    <p:anim calcmode="lin" valueType="num">
                                      <p:cBhvr>
                                        <p:cTn id="21" dur="5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42"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anim calcmode="lin" valueType="num">
                                      <p:cBhvr>
                                        <p:cTn id="26" dur="500" fill="hold"/>
                                        <p:tgtEl>
                                          <p:spTgt spid="27"/>
                                        </p:tgtEl>
                                        <p:attrNameLst>
                                          <p:attrName>ppt_x</p:attrName>
                                        </p:attrNameLst>
                                      </p:cBhvr>
                                      <p:tavLst>
                                        <p:tav tm="0">
                                          <p:val>
                                            <p:strVal val="#ppt_x"/>
                                          </p:val>
                                        </p:tav>
                                        <p:tav tm="100000">
                                          <p:val>
                                            <p:strVal val="#ppt_x"/>
                                          </p:val>
                                        </p:tav>
                                      </p:tavLst>
                                    </p:anim>
                                    <p:anim calcmode="lin" valueType="num">
                                      <p:cBhvr>
                                        <p:cTn id="27" dur="500" fill="hold"/>
                                        <p:tgtEl>
                                          <p:spTgt spid="27"/>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anim calcmode="lin" valueType="num">
                                      <p:cBhvr>
                                        <p:cTn id="37" dur="500" fill="hold"/>
                                        <p:tgtEl>
                                          <p:spTgt spid="37"/>
                                        </p:tgtEl>
                                        <p:attrNameLst>
                                          <p:attrName>ppt_x</p:attrName>
                                        </p:attrNameLst>
                                      </p:cBhvr>
                                      <p:tavLst>
                                        <p:tav tm="0">
                                          <p:val>
                                            <p:strVal val="#ppt_x"/>
                                          </p:val>
                                        </p:tav>
                                        <p:tav tm="100000">
                                          <p:val>
                                            <p:strVal val="#ppt_x"/>
                                          </p:val>
                                        </p:tav>
                                      </p:tavLst>
                                    </p:anim>
                                    <p:anim calcmode="lin" valueType="num">
                                      <p:cBhvr>
                                        <p:cTn id="38" dur="500" fill="hold"/>
                                        <p:tgtEl>
                                          <p:spTgt spid="37"/>
                                        </p:tgtEl>
                                        <p:attrNameLst>
                                          <p:attrName>ppt_y</p:attrName>
                                        </p:attrNameLst>
                                      </p:cBhvr>
                                      <p:tavLst>
                                        <p:tav tm="0">
                                          <p:val>
                                            <p:strVal val="#ppt_y+.1"/>
                                          </p:val>
                                        </p:tav>
                                        <p:tav tm="100000">
                                          <p:val>
                                            <p:strVal val="#ppt_y"/>
                                          </p:val>
                                        </p:tav>
                                      </p:tavLst>
                                    </p:anim>
                                  </p:childTnLst>
                                </p:cTn>
                              </p:par>
                            </p:childTnLst>
                          </p:cTn>
                        </p:par>
                        <p:par>
                          <p:cTn id="39" fill="hold">
                            <p:stCondLst>
                              <p:cond delay="500"/>
                            </p:stCondLst>
                            <p:childTnLst>
                              <p:par>
                                <p:cTn id="40" presetID="42"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anim calcmode="lin" valueType="num">
                                      <p:cBhvr>
                                        <p:cTn id="43" dur="500" fill="hold"/>
                                        <p:tgtEl>
                                          <p:spTgt spid="26"/>
                                        </p:tgtEl>
                                        <p:attrNameLst>
                                          <p:attrName>ppt_x</p:attrName>
                                        </p:attrNameLst>
                                      </p:cBhvr>
                                      <p:tavLst>
                                        <p:tav tm="0">
                                          <p:val>
                                            <p:strVal val="#ppt_x"/>
                                          </p:val>
                                        </p:tav>
                                        <p:tav tm="100000">
                                          <p:val>
                                            <p:strVal val="#ppt_x"/>
                                          </p:val>
                                        </p:tav>
                                      </p:tavLst>
                                    </p:anim>
                                    <p:anim calcmode="lin" valueType="num">
                                      <p:cBhvr>
                                        <p:cTn id="44" dur="500" fill="hold"/>
                                        <p:tgtEl>
                                          <p:spTgt spid="26"/>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left)">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anim calcmode="lin" valueType="num">
                                      <p:cBhvr>
                                        <p:cTn id="54" dur="500" fill="hold"/>
                                        <p:tgtEl>
                                          <p:spTgt spid="3"/>
                                        </p:tgtEl>
                                        <p:attrNameLst>
                                          <p:attrName>ppt_x</p:attrName>
                                        </p:attrNameLst>
                                      </p:cBhvr>
                                      <p:tavLst>
                                        <p:tav tm="0">
                                          <p:val>
                                            <p:strVal val="#ppt_x"/>
                                          </p:val>
                                        </p:tav>
                                        <p:tav tm="100000">
                                          <p:val>
                                            <p:strVal val="#ppt_x"/>
                                          </p:val>
                                        </p:tav>
                                      </p:tavLst>
                                    </p:anim>
                                    <p:anim calcmode="lin" valueType="num">
                                      <p:cBhvr>
                                        <p:cTn id="55"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40" grpId="0" animBg="1"/>
      <p:bldP spid="42"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Questionnaire content: What do the questions ask about?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3" name="bulletText1">
            <a:extLst>
              <a:ext uri="{FF2B5EF4-FFF2-40B4-BE49-F238E27FC236}">
                <a16:creationId xmlns:a16="http://schemas.microsoft.com/office/drawing/2014/main" id="{CEE01566-1457-4265-95E4-5E0B9EC6A5D7}"/>
              </a:ext>
            </a:extLst>
          </p:cNvPr>
          <p:cNvSpPr txBox="1"/>
          <p:nvPr/>
        </p:nvSpPr>
        <p:spPr>
          <a:xfrm>
            <a:off x="1287964" y="4194998"/>
            <a:ext cx="860469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 the service site</a:t>
            </a:r>
          </a:p>
        </p:txBody>
      </p:sp>
      <p:sp>
        <p:nvSpPr>
          <p:cNvPr id="14" name="bulletText2">
            <a:extLst>
              <a:ext uri="{FF2B5EF4-FFF2-40B4-BE49-F238E27FC236}">
                <a16:creationId xmlns:a16="http://schemas.microsoft.com/office/drawing/2014/main" id="{C733ED57-9FE8-4723-BF68-2952C7D99ECA}"/>
              </a:ext>
            </a:extLst>
          </p:cNvPr>
          <p:cNvSpPr txBox="1"/>
          <p:nvPr/>
        </p:nvSpPr>
        <p:spPr>
          <a:xfrm>
            <a:off x="1317160" y="4778782"/>
            <a:ext cx="1087484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 a nearby room where it can easily be accessed when needed</a:t>
            </a:r>
          </a:p>
        </p:txBody>
      </p:sp>
      <p:pic>
        <p:nvPicPr>
          <p:cNvPr id="17" name="bullet01">
            <a:extLst>
              <a:ext uri="{FF2B5EF4-FFF2-40B4-BE49-F238E27FC236}">
                <a16:creationId xmlns:a16="http://schemas.microsoft.com/office/drawing/2014/main" id="{BDE84730-C7E5-48F3-AB1D-7875DA7FF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697" y="4334122"/>
            <a:ext cx="117692" cy="122400"/>
          </a:xfrm>
          <a:prstGeom prst="rect">
            <a:avLst/>
          </a:prstGeom>
        </p:spPr>
      </p:pic>
      <p:pic>
        <p:nvPicPr>
          <p:cNvPr id="18" name="bullet02">
            <a:extLst>
              <a:ext uri="{FF2B5EF4-FFF2-40B4-BE49-F238E27FC236}">
                <a16:creationId xmlns:a16="http://schemas.microsoft.com/office/drawing/2014/main" id="{64635354-7B7E-45F3-9577-64BEFCCBD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697" y="4927505"/>
            <a:ext cx="117692" cy="122400"/>
          </a:xfrm>
          <a:prstGeom prst="rect">
            <a:avLst/>
          </a:prstGeom>
        </p:spPr>
      </p:pic>
      <p:sp>
        <p:nvSpPr>
          <p:cNvPr id="24" name="title 2 reported">
            <a:extLst>
              <a:ext uri="{FF2B5EF4-FFF2-40B4-BE49-F238E27FC236}">
                <a16:creationId xmlns:a16="http://schemas.microsoft.com/office/drawing/2014/main" id="{8068833C-FBAC-4B93-914B-F3E992E6EF0E}"/>
              </a:ext>
            </a:extLst>
          </p:cNvPr>
          <p:cNvSpPr txBox="1"/>
          <p:nvPr/>
        </p:nvSpPr>
        <p:spPr>
          <a:xfrm>
            <a:off x="885600" y="911869"/>
            <a:ext cx="1027337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rgbClr val="31B09C"/>
                </a:solidFill>
              </a:rPr>
              <a:t>“3” for “NOT AVAILABLE”:</a:t>
            </a:r>
          </a:p>
        </p:txBody>
      </p:sp>
      <p:sp>
        <p:nvSpPr>
          <p:cNvPr id="26" name="stem2">
            <a:extLst>
              <a:ext uri="{FF2B5EF4-FFF2-40B4-BE49-F238E27FC236}">
                <a16:creationId xmlns:a16="http://schemas.microsoft.com/office/drawing/2014/main" id="{E66530BB-4323-490E-885E-E4ED248F8247}"/>
              </a:ext>
            </a:extLst>
          </p:cNvPr>
          <p:cNvSpPr txBox="1"/>
          <p:nvPr/>
        </p:nvSpPr>
        <p:spPr>
          <a:xfrm>
            <a:off x="886550" y="3626891"/>
            <a:ext cx="1124194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Select “3” when the respondent reports that the item is not available:</a:t>
            </a:r>
          </a:p>
        </p:txBody>
      </p:sp>
      <p:pic>
        <p:nvPicPr>
          <p:cNvPr id="4" name="Picture 3">
            <a:extLst>
              <a:ext uri="{FF2B5EF4-FFF2-40B4-BE49-F238E27FC236}">
                <a16:creationId xmlns:a16="http://schemas.microsoft.com/office/drawing/2014/main" id="{051FD425-DEF0-47E3-A4CB-F1CA7AED90D7}"/>
              </a:ext>
            </a:extLst>
          </p:cNvPr>
          <p:cNvPicPr>
            <a:picLocks noChangeAspect="1"/>
          </p:cNvPicPr>
          <p:nvPr/>
        </p:nvPicPr>
        <p:blipFill>
          <a:blip r:embed="rId6"/>
          <a:stretch>
            <a:fillRect/>
          </a:stretch>
        </p:blipFill>
        <p:spPr>
          <a:xfrm>
            <a:off x="873602" y="1610882"/>
            <a:ext cx="10444795" cy="1620228"/>
          </a:xfrm>
          <a:prstGeom prst="rect">
            <a:avLst/>
          </a:prstGeom>
        </p:spPr>
      </p:pic>
      <p:sp>
        <p:nvSpPr>
          <p:cNvPr id="36" name="highlight01">
            <a:extLst>
              <a:ext uri="{FF2B5EF4-FFF2-40B4-BE49-F238E27FC236}">
                <a16:creationId xmlns:a16="http://schemas.microsoft.com/office/drawing/2014/main" id="{4D9ACA6F-555E-4EF1-A29B-B7CF0AAA2A7F}"/>
              </a:ext>
            </a:extLst>
          </p:cNvPr>
          <p:cNvSpPr/>
          <p:nvPr/>
        </p:nvSpPr>
        <p:spPr>
          <a:xfrm>
            <a:off x="9594761" y="2050635"/>
            <a:ext cx="1723636" cy="118047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green selection 1">
            <a:extLst>
              <a:ext uri="{FF2B5EF4-FFF2-40B4-BE49-F238E27FC236}">
                <a16:creationId xmlns:a16="http://schemas.microsoft.com/office/drawing/2014/main" id="{5A509476-2569-45C8-A70D-B840E0B1B683}"/>
              </a:ext>
            </a:extLst>
          </p:cNvPr>
          <p:cNvSpPr/>
          <p:nvPr/>
        </p:nvSpPr>
        <p:spPr>
          <a:xfrm>
            <a:off x="10209774" y="2718675"/>
            <a:ext cx="468000" cy="468000"/>
          </a:xfrm>
          <a:prstGeom prst="ellipse">
            <a:avLst/>
          </a:prstGeom>
          <a:noFill/>
          <a:ln w="3492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2753245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anim calcmode="lin" valueType="num">
                                      <p:cBhvr>
                                        <p:cTn id="11" dur="500" fill="hold"/>
                                        <p:tgtEl>
                                          <p:spTgt spid="4"/>
                                        </p:tgtEl>
                                        <p:attrNameLst>
                                          <p:attrName>ppt_x</p:attrName>
                                        </p:attrNameLst>
                                      </p:cBhvr>
                                      <p:tavLst>
                                        <p:tav tm="0">
                                          <p:val>
                                            <p:strVal val="#ppt_x"/>
                                          </p:val>
                                        </p:tav>
                                        <p:tav tm="100000">
                                          <p:val>
                                            <p:strVal val="#ppt_x"/>
                                          </p:val>
                                        </p:tav>
                                      </p:tavLst>
                                    </p:anim>
                                    <p:anim calcmode="lin" valueType="num">
                                      <p:cBhvr>
                                        <p:cTn id="12" dur="500" fill="hold"/>
                                        <p:tgtEl>
                                          <p:spTgt spid="4"/>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xit" presetSubtype="0" fill="hold" grpId="1" nodeType="withEffect">
                                  <p:stCondLst>
                                    <p:cond delay="0"/>
                                  </p:stCondLst>
                                  <p:childTnLst>
                                    <p:animEffect transition="out" filter="fade">
                                      <p:cBhvr>
                                        <p:cTn id="23" dur="500"/>
                                        <p:tgtEl>
                                          <p:spTgt spid="36"/>
                                        </p:tgtEl>
                                      </p:cBhvr>
                                    </p:animEffect>
                                    <p:set>
                                      <p:cBhvr>
                                        <p:cTn id="24" dur="1" fill="hold">
                                          <p:stCondLst>
                                            <p:cond delay="499"/>
                                          </p:stCondLst>
                                        </p:cTn>
                                        <p:tgtEl>
                                          <p:spTgt spid="36"/>
                                        </p:tgtEl>
                                        <p:attrNameLst>
                                          <p:attrName>style.visibility</p:attrName>
                                        </p:attrNameLst>
                                      </p:cBhvr>
                                      <p:to>
                                        <p:strVal val="hidden"/>
                                      </p:to>
                                    </p:se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heel(1)">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 calcmode="lin" valueType="num">
                                      <p:cBhvr>
                                        <p:cTn id="35" dur="500" fill="hold"/>
                                        <p:tgtEl>
                                          <p:spTgt spid="17"/>
                                        </p:tgtEl>
                                        <p:attrNameLst>
                                          <p:attrName>style.rotation</p:attrName>
                                        </p:attrNameLst>
                                      </p:cBhvr>
                                      <p:tavLst>
                                        <p:tav tm="0">
                                          <p:val>
                                            <p:fltVal val="90"/>
                                          </p:val>
                                        </p:tav>
                                        <p:tav tm="100000">
                                          <p:val>
                                            <p:fltVal val="0"/>
                                          </p:val>
                                        </p:tav>
                                      </p:tavLst>
                                    </p:anim>
                                    <p:animEffect transition="in" filter="fade">
                                      <p:cBhvr>
                                        <p:cTn id="36" dur="500"/>
                                        <p:tgtEl>
                                          <p:spTgt spid="17"/>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90"/>
                                          </p:val>
                                        </p:tav>
                                        <p:tav tm="100000">
                                          <p:val>
                                            <p:fltVal val="0"/>
                                          </p:val>
                                        </p:tav>
                                      </p:tavLst>
                                    </p:anim>
                                    <p:animEffect transition="in" filter="fade">
                                      <p:cBhvr>
                                        <p:cTn id="48" dur="500"/>
                                        <p:tgtEl>
                                          <p:spTgt spid="1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p:bldP spid="26" grpId="0"/>
      <p:bldP spid="36" grpId="0" animBg="1"/>
      <p:bldP spid="36" grpId="1"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Questionnaire content: What do the questions ask about?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7" name="Sentence stem">
            <a:extLst>
              <a:ext uri="{FF2B5EF4-FFF2-40B4-BE49-F238E27FC236}">
                <a16:creationId xmlns:a16="http://schemas.microsoft.com/office/drawing/2014/main" id="{274E6833-B981-5280-5201-5A6262451F4D}"/>
              </a:ext>
            </a:extLst>
          </p:cNvPr>
          <p:cNvSpPr txBox="1"/>
          <p:nvPr/>
        </p:nvSpPr>
        <p:spPr>
          <a:xfrm>
            <a:off x="807433" y="712629"/>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Example:</a:t>
            </a:r>
          </a:p>
        </p:txBody>
      </p:sp>
      <p:sp>
        <p:nvSpPr>
          <p:cNvPr id="25" name="TextBox 48">
            <a:extLst>
              <a:ext uri="{FF2B5EF4-FFF2-40B4-BE49-F238E27FC236}">
                <a16:creationId xmlns:a16="http://schemas.microsoft.com/office/drawing/2014/main" id="{FAE099FF-7F3C-480D-9DEA-808E7BFDD6FA}"/>
              </a:ext>
            </a:extLst>
          </p:cNvPr>
          <p:cNvSpPr txBox="1"/>
          <p:nvPr/>
        </p:nvSpPr>
        <p:spPr>
          <a:xfrm>
            <a:off x="4919160" y="3531819"/>
            <a:ext cx="2699343" cy="1696792"/>
          </a:xfrm>
          <a:prstGeom prst="rect">
            <a:avLst/>
          </a:prstGeom>
          <a:solidFill>
            <a:srgbClr val="98D7CE"/>
          </a:solidFill>
        </p:spPr>
        <p:txBody>
          <a:bodyPr vert="horz" wrap="square" lIns="91440" tIns="756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b="1" dirty="0">
                <a:solidFill>
                  <a:srgbClr val="595959"/>
                </a:solidFill>
              </a:rPr>
              <a:t>“NOT AVAILABLE”</a:t>
            </a:r>
          </a:p>
        </p:txBody>
      </p:sp>
      <p:sp>
        <p:nvSpPr>
          <p:cNvPr id="26" name="TextBox 52">
            <a:extLst>
              <a:ext uri="{FF2B5EF4-FFF2-40B4-BE49-F238E27FC236}">
                <a16:creationId xmlns:a16="http://schemas.microsoft.com/office/drawing/2014/main" id="{47B8F751-1426-8578-162C-9007DED216EF}"/>
              </a:ext>
            </a:extLst>
          </p:cNvPr>
          <p:cNvSpPr txBox="1"/>
          <p:nvPr/>
        </p:nvSpPr>
        <p:spPr>
          <a:xfrm>
            <a:off x="7814819" y="3531819"/>
            <a:ext cx="2699343" cy="1696792"/>
          </a:xfrm>
          <a:prstGeom prst="rect">
            <a:avLst/>
          </a:prstGeom>
          <a:solidFill>
            <a:srgbClr val="98D7CE"/>
          </a:solidFill>
        </p:spPr>
        <p:txBody>
          <a:bodyPr vert="horz" wrap="square" lIns="91440" tIns="756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rgbClr val="595959"/>
                </a:solidFill>
              </a:rPr>
              <a:t>family planning </a:t>
            </a:r>
          </a:p>
        </p:txBody>
      </p:sp>
      <p:sp>
        <p:nvSpPr>
          <p:cNvPr id="27" name="TextBox 48">
            <a:extLst>
              <a:ext uri="{FF2B5EF4-FFF2-40B4-BE49-F238E27FC236}">
                <a16:creationId xmlns:a16="http://schemas.microsoft.com/office/drawing/2014/main" id="{A02FC043-4CC5-24AA-3256-974F0BDAC2BB}"/>
              </a:ext>
            </a:extLst>
          </p:cNvPr>
          <p:cNvSpPr txBox="1"/>
          <p:nvPr/>
        </p:nvSpPr>
        <p:spPr>
          <a:xfrm>
            <a:off x="2044696" y="3531819"/>
            <a:ext cx="2699343" cy="1696792"/>
          </a:xfrm>
          <a:prstGeom prst="rect">
            <a:avLst/>
          </a:prstGeom>
          <a:solidFill>
            <a:srgbClr val="98D7CE"/>
          </a:solidFill>
        </p:spPr>
        <p:txBody>
          <a:bodyPr vert="horz" wrap="square" lIns="91440" tIns="75600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rgbClr val="595959"/>
                </a:solidFill>
              </a:rPr>
              <a:t>antenatal care </a:t>
            </a:r>
          </a:p>
        </p:txBody>
      </p:sp>
      <p:grpSp>
        <p:nvGrpSpPr>
          <p:cNvPr id="29" name="Group 28">
            <a:extLst>
              <a:ext uri="{FF2B5EF4-FFF2-40B4-BE49-F238E27FC236}">
                <a16:creationId xmlns:a16="http://schemas.microsoft.com/office/drawing/2014/main" id="{FB11AD98-5CD4-368F-7B00-53007B1D9AA1}"/>
              </a:ext>
            </a:extLst>
          </p:cNvPr>
          <p:cNvGrpSpPr/>
          <p:nvPr/>
        </p:nvGrpSpPr>
        <p:grpSpPr>
          <a:xfrm>
            <a:off x="2194534" y="1918826"/>
            <a:ext cx="2399666" cy="2399666"/>
            <a:chOff x="527816" y="2081777"/>
            <a:chExt cx="2399666" cy="2399666"/>
          </a:xfrm>
        </p:grpSpPr>
        <p:sp>
          <p:nvSpPr>
            <p:cNvPr id="36" name="circle">
              <a:extLst>
                <a:ext uri="{FF2B5EF4-FFF2-40B4-BE49-F238E27FC236}">
                  <a16:creationId xmlns:a16="http://schemas.microsoft.com/office/drawing/2014/main" id="{AB8D696D-42E5-2C91-C7D9-BA21FB66C85F}"/>
                </a:ext>
              </a:extLst>
            </p:cNvPr>
            <p:cNvSpPr/>
            <p:nvPr/>
          </p:nvSpPr>
          <p:spPr>
            <a:xfrm>
              <a:off x="527816"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p>
          </p:txBody>
        </p:sp>
        <p:pic>
          <p:nvPicPr>
            <p:cNvPr id="38" name="Picture 37">
              <a:extLst>
                <a:ext uri="{FF2B5EF4-FFF2-40B4-BE49-F238E27FC236}">
                  <a16:creationId xmlns:a16="http://schemas.microsoft.com/office/drawing/2014/main" id="{3367A233-C6FA-0531-DB3C-029DFC16EED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5400" y="2652485"/>
              <a:ext cx="1908375" cy="1351181"/>
            </a:xfrm>
            <a:prstGeom prst="rect">
              <a:avLst/>
            </a:prstGeom>
          </p:spPr>
        </p:pic>
      </p:grpSp>
      <p:sp>
        <p:nvSpPr>
          <p:cNvPr id="40" name="circle">
            <a:extLst>
              <a:ext uri="{FF2B5EF4-FFF2-40B4-BE49-F238E27FC236}">
                <a16:creationId xmlns:a16="http://schemas.microsoft.com/office/drawing/2014/main" id="{734E1E3D-64E5-A6C7-9CA3-1DF8BF81EB90}"/>
              </a:ext>
            </a:extLst>
          </p:cNvPr>
          <p:cNvSpPr/>
          <p:nvPr/>
        </p:nvSpPr>
        <p:spPr>
          <a:xfrm>
            <a:off x="5068998" y="1918826"/>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41" name="Picture 40">
            <a:extLst>
              <a:ext uri="{FF2B5EF4-FFF2-40B4-BE49-F238E27FC236}">
                <a16:creationId xmlns:a16="http://schemas.microsoft.com/office/drawing/2014/main" id="{067B56BA-DAA5-F118-D524-C3F0E061DCD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748553" y="2489534"/>
            <a:ext cx="1081990" cy="1088431"/>
          </a:xfrm>
          <a:prstGeom prst="rect">
            <a:avLst/>
          </a:prstGeom>
        </p:spPr>
      </p:pic>
      <p:grpSp>
        <p:nvGrpSpPr>
          <p:cNvPr id="42" name="Group 41">
            <a:extLst>
              <a:ext uri="{FF2B5EF4-FFF2-40B4-BE49-F238E27FC236}">
                <a16:creationId xmlns:a16="http://schemas.microsoft.com/office/drawing/2014/main" id="{BA935BD9-1E28-897D-C5A8-EDB43C221876}"/>
              </a:ext>
            </a:extLst>
          </p:cNvPr>
          <p:cNvGrpSpPr/>
          <p:nvPr/>
        </p:nvGrpSpPr>
        <p:grpSpPr>
          <a:xfrm>
            <a:off x="7964657" y="1918826"/>
            <a:ext cx="2399666" cy="2399666"/>
            <a:chOff x="6282459" y="2081777"/>
            <a:chExt cx="2399666" cy="2399666"/>
          </a:xfrm>
        </p:grpSpPr>
        <p:sp>
          <p:nvSpPr>
            <p:cNvPr id="43" name="circle">
              <a:extLst>
                <a:ext uri="{FF2B5EF4-FFF2-40B4-BE49-F238E27FC236}">
                  <a16:creationId xmlns:a16="http://schemas.microsoft.com/office/drawing/2014/main" id="{7B18FED4-BE71-2A88-1A5D-15F003425746}"/>
                </a:ext>
              </a:extLst>
            </p:cNvPr>
            <p:cNvSpPr/>
            <p:nvPr/>
          </p:nvSpPr>
          <p:spPr>
            <a:xfrm>
              <a:off x="6282459"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44" name="healthcare facility">
              <a:extLst>
                <a:ext uri="{FF2B5EF4-FFF2-40B4-BE49-F238E27FC236}">
                  <a16:creationId xmlns:a16="http://schemas.microsoft.com/office/drawing/2014/main" id="{F4E6CC87-230E-6380-0030-34D2A90DB8E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29179" y="2690199"/>
              <a:ext cx="1879327" cy="1164332"/>
            </a:xfrm>
            <a:prstGeom prst="rect">
              <a:avLst/>
            </a:prstGeom>
          </p:spPr>
        </p:pic>
      </p:grpSp>
      <p:sp>
        <p:nvSpPr>
          <p:cNvPr id="45" name="Arrow: Right 44">
            <a:extLst>
              <a:ext uri="{FF2B5EF4-FFF2-40B4-BE49-F238E27FC236}">
                <a16:creationId xmlns:a16="http://schemas.microsoft.com/office/drawing/2014/main" id="{AFDDD556-EBA0-996A-8965-87040B4062DB}"/>
              </a:ext>
            </a:extLst>
          </p:cNvPr>
          <p:cNvSpPr/>
          <p:nvPr/>
        </p:nvSpPr>
        <p:spPr>
          <a:xfrm rot="10740000">
            <a:off x="7582775" y="2909224"/>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Arrow: Right 45">
            <a:extLst>
              <a:ext uri="{FF2B5EF4-FFF2-40B4-BE49-F238E27FC236}">
                <a16:creationId xmlns:a16="http://schemas.microsoft.com/office/drawing/2014/main" id="{139E4ECA-7EF7-3B85-72AA-E21A2464507E}"/>
              </a:ext>
            </a:extLst>
          </p:cNvPr>
          <p:cNvSpPr/>
          <p:nvPr/>
        </p:nvSpPr>
        <p:spPr>
          <a:xfrm>
            <a:off x="4705453" y="2909224"/>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lowchart: Summing Junction 47">
            <a:extLst>
              <a:ext uri="{FF2B5EF4-FFF2-40B4-BE49-F238E27FC236}">
                <a16:creationId xmlns:a16="http://schemas.microsoft.com/office/drawing/2014/main" id="{14EB262F-9E03-80F7-15D9-BE424E8DF4D6}"/>
              </a:ext>
            </a:extLst>
          </p:cNvPr>
          <p:cNvSpPr/>
          <p:nvPr/>
        </p:nvSpPr>
        <p:spPr>
          <a:xfrm>
            <a:off x="8264490" y="2218659"/>
            <a:ext cx="1800000" cy="1800000"/>
          </a:xfrm>
          <a:prstGeom prst="flowChartSummingJunction">
            <a:avLst/>
          </a:prstGeom>
          <a:noFill/>
          <a:ln w="57150">
            <a:solidFill>
              <a:srgbClr val="F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noFill/>
            </a:endParaRPr>
          </a:p>
        </p:txBody>
      </p:sp>
      <p:sp>
        <p:nvSpPr>
          <p:cNvPr id="22" name="Flowchart: Summing Junction 21">
            <a:extLst>
              <a:ext uri="{FF2B5EF4-FFF2-40B4-BE49-F238E27FC236}">
                <a16:creationId xmlns:a16="http://schemas.microsoft.com/office/drawing/2014/main" id="{EDB0E82C-41AC-4158-92AB-11561CBB7546}"/>
              </a:ext>
            </a:extLst>
          </p:cNvPr>
          <p:cNvSpPr/>
          <p:nvPr/>
        </p:nvSpPr>
        <p:spPr>
          <a:xfrm>
            <a:off x="2526305" y="2218659"/>
            <a:ext cx="1800000" cy="1800000"/>
          </a:xfrm>
          <a:prstGeom prst="flowChartSummingJunction">
            <a:avLst/>
          </a:prstGeom>
          <a:noFill/>
          <a:ln w="57150">
            <a:solidFill>
              <a:srgbClr val="F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noFill/>
            </a:endParaRPr>
          </a:p>
        </p:txBody>
      </p:sp>
    </p:spTree>
    <p:custDataLst>
      <p:tags r:id="rId1"/>
    </p:custDataLst>
    <p:extLst>
      <p:ext uri="{BB962C8B-B14F-4D97-AF65-F5344CB8AC3E}">
        <p14:creationId xmlns:p14="http://schemas.microsoft.com/office/powerpoint/2010/main" val="22346667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9" presetClass="emph" presetSubtype="0" nodeType="withEffect">
                                  <p:stCondLst>
                                    <p:cond delay="0"/>
                                  </p:stCondLst>
                                  <p:childTnLst>
                                    <p:set>
                                      <p:cBhvr>
                                        <p:cTn id="11" dur="indefinite"/>
                                        <p:tgtEl>
                                          <p:spTgt spid="41"/>
                                        </p:tgtEl>
                                        <p:attrNameLst>
                                          <p:attrName>style.opacity</p:attrName>
                                        </p:attrNameLst>
                                      </p:cBhvr>
                                      <p:to>
                                        <p:strVal val="0.5"/>
                                      </p:to>
                                    </p:set>
                                    <p:animEffect filter="image" prLst="opacity: 0.5">
                                      <p:cBhvr rctx="IE">
                                        <p:cTn id="12" dur="indefinite"/>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8"/>
                                        </p:tgtEl>
                                      </p:cBhvr>
                                    </p:animEffect>
                                    <p:set>
                                      <p:cBhvr>
                                        <p:cTn id="25"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8" grpId="0" animBg="1"/>
      <p:bldP spid="48" grpId="1"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1.</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746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data collection on site conditions for cleanliness and safety.</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1AC6F6-0412-1FFB-7A29-DE1C4E7D7179}"/>
              </a:ext>
            </a:extLst>
          </p:cNvPr>
          <p:cNvSpPr txBox="1"/>
          <p:nvPr/>
        </p:nvSpPr>
        <p:spPr>
          <a:xfrm>
            <a:off x="681999" y="5062846"/>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When collecting data on site conditions, some items are assessed in multiple service sites. </a:t>
            </a:r>
          </a:p>
        </p:txBody>
      </p:sp>
      <p:sp>
        <p:nvSpPr>
          <p:cNvPr id="6" name="Rectangle 5">
            <a:extLst>
              <a:ext uri="{FF2B5EF4-FFF2-40B4-BE49-F238E27FC236}">
                <a16:creationId xmlns:a16="http://schemas.microsoft.com/office/drawing/2014/main" id="{EFCA480A-C7FC-533E-5087-2871C944B373}"/>
              </a:ext>
            </a:extLst>
          </p:cNvPr>
          <p:cNvSpPr/>
          <p:nvPr/>
        </p:nvSpPr>
        <p:spPr>
          <a:xfrm>
            <a:off x="609313" y="5062846"/>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192DF756-8742-848D-776A-9764F1FA508A}"/>
              </a:ext>
            </a:extLst>
          </p:cNvPr>
          <p:cNvSpPr txBox="1"/>
          <p:nvPr/>
        </p:nvSpPr>
        <p:spPr>
          <a:xfrm>
            <a:off x="681999" y="5071533"/>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Example</a:t>
            </a:r>
            <a:r>
              <a:rPr lang="en-GB" sz="2400"/>
              <a:t>: IPC, items should be present in multiple service sites as they are required for minimizing infection in all areas of service delivery. </a:t>
            </a:r>
            <a:endParaRPr lang="en-GB" sz="2400" dirty="0"/>
          </a:p>
        </p:txBody>
      </p:sp>
      <p:sp>
        <p:nvSpPr>
          <p:cNvPr id="50" name="Rectangle 49">
            <a:extLst>
              <a:ext uri="{FF2B5EF4-FFF2-40B4-BE49-F238E27FC236}">
                <a16:creationId xmlns:a16="http://schemas.microsoft.com/office/drawing/2014/main" id="{830BB48A-AA80-F70A-80B7-00061DF7CF2F}"/>
              </a:ext>
            </a:extLst>
          </p:cNvPr>
          <p:cNvSpPr/>
          <p:nvPr/>
        </p:nvSpPr>
        <p:spPr>
          <a:xfrm>
            <a:off x="609313" y="5071533"/>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Infection prevention and control</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30" name="Group 29">
            <a:extLst>
              <a:ext uri="{FF2B5EF4-FFF2-40B4-BE49-F238E27FC236}">
                <a16:creationId xmlns:a16="http://schemas.microsoft.com/office/drawing/2014/main" id="{62EEFB2C-10D0-E875-B6F7-BC95F8EDC848}"/>
              </a:ext>
            </a:extLst>
          </p:cNvPr>
          <p:cNvGrpSpPr/>
          <p:nvPr/>
        </p:nvGrpSpPr>
        <p:grpSpPr>
          <a:xfrm>
            <a:off x="5203197" y="606257"/>
            <a:ext cx="1472550" cy="1472550"/>
            <a:chOff x="527816" y="2081777"/>
            <a:chExt cx="2399666" cy="2399666"/>
          </a:xfrm>
        </p:grpSpPr>
        <p:sp>
          <p:nvSpPr>
            <p:cNvPr id="31" name="circle">
              <a:extLst>
                <a:ext uri="{FF2B5EF4-FFF2-40B4-BE49-F238E27FC236}">
                  <a16:creationId xmlns:a16="http://schemas.microsoft.com/office/drawing/2014/main" id="{859CA741-ACEE-9950-D035-00D0247D2C83}"/>
                </a:ext>
              </a:extLst>
            </p:cNvPr>
            <p:cNvSpPr/>
            <p:nvPr/>
          </p:nvSpPr>
          <p:spPr>
            <a:xfrm>
              <a:off x="527816"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38" name="Picture 37">
              <a:extLst>
                <a:ext uri="{FF2B5EF4-FFF2-40B4-BE49-F238E27FC236}">
                  <a16:creationId xmlns:a16="http://schemas.microsoft.com/office/drawing/2014/main" id="{0E3F0228-0843-1A1E-5F76-8511228B95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0228" y="2501696"/>
              <a:ext cx="1254842" cy="1559829"/>
            </a:xfrm>
            <a:prstGeom prst="rect">
              <a:avLst/>
            </a:prstGeom>
          </p:spPr>
        </p:pic>
      </p:grpSp>
      <p:grpSp>
        <p:nvGrpSpPr>
          <p:cNvPr id="39" name="Group 38">
            <a:extLst>
              <a:ext uri="{FF2B5EF4-FFF2-40B4-BE49-F238E27FC236}">
                <a16:creationId xmlns:a16="http://schemas.microsoft.com/office/drawing/2014/main" id="{92C84D1F-F206-0E1F-61D9-D0919D93C77D}"/>
              </a:ext>
            </a:extLst>
          </p:cNvPr>
          <p:cNvGrpSpPr/>
          <p:nvPr/>
        </p:nvGrpSpPr>
        <p:grpSpPr>
          <a:xfrm>
            <a:off x="681999" y="2342057"/>
            <a:ext cx="2399666" cy="2399666"/>
            <a:chOff x="3423475" y="2081777"/>
            <a:chExt cx="2399666" cy="2399666"/>
          </a:xfrm>
        </p:grpSpPr>
        <p:sp>
          <p:nvSpPr>
            <p:cNvPr id="40" name="circle">
              <a:extLst>
                <a:ext uri="{FF2B5EF4-FFF2-40B4-BE49-F238E27FC236}">
                  <a16:creationId xmlns:a16="http://schemas.microsoft.com/office/drawing/2014/main" id="{907D05CA-0429-11B5-3567-ECAD262978CE}"/>
                </a:ext>
              </a:extLst>
            </p:cNvPr>
            <p:cNvSpPr/>
            <p:nvPr/>
          </p:nvSpPr>
          <p:spPr>
            <a:xfrm>
              <a:off x="3423475"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41" name="Picture 40">
              <a:extLst>
                <a:ext uri="{FF2B5EF4-FFF2-40B4-BE49-F238E27FC236}">
                  <a16:creationId xmlns:a16="http://schemas.microsoft.com/office/drawing/2014/main" id="{C4D507F2-CDE3-B877-B036-0645032847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0781" y="2180212"/>
              <a:ext cx="2202795" cy="2202795"/>
            </a:xfrm>
            <a:prstGeom prst="rect">
              <a:avLst/>
            </a:prstGeom>
          </p:spPr>
        </p:pic>
      </p:grpSp>
      <p:grpSp>
        <p:nvGrpSpPr>
          <p:cNvPr id="42" name="Group 41">
            <a:extLst>
              <a:ext uri="{FF2B5EF4-FFF2-40B4-BE49-F238E27FC236}">
                <a16:creationId xmlns:a16="http://schemas.microsoft.com/office/drawing/2014/main" id="{6DF90E86-0698-21CC-7AF6-F1954954DECE}"/>
              </a:ext>
            </a:extLst>
          </p:cNvPr>
          <p:cNvGrpSpPr/>
          <p:nvPr/>
        </p:nvGrpSpPr>
        <p:grpSpPr>
          <a:xfrm>
            <a:off x="3440241" y="2342057"/>
            <a:ext cx="2399666" cy="2399666"/>
            <a:chOff x="6282459" y="2081777"/>
            <a:chExt cx="2399666" cy="2399666"/>
          </a:xfrm>
        </p:grpSpPr>
        <p:sp>
          <p:nvSpPr>
            <p:cNvPr id="43" name="circle">
              <a:extLst>
                <a:ext uri="{FF2B5EF4-FFF2-40B4-BE49-F238E27FC236}">
                  <a16:creationId xmlns:a16="http://schemas.microsoft.com/office/drawing/2014/main" id="{1B55ED58-667A-C671-982A-C4670CA70E6C}"/>
                </a:ext>
              </a:extLst>
            </p:cNvPr>
            <p:cNvSpPr/>
            <p:nvPr/>
          </p:nvSpPr>
          <p:spPr>
            <a:xfrm>
              <a:off x="6282459"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44" name="healthcare facility">
              <a:extLst>
                <a:ext uri="{FF2B5EF4-FFF2-40B4-BE49-F238E27FC236}">
                  <a16:creationId xmlns:a16="http://schemas.microsoft.com/office/drawing/2014/main" id="{919B079A-8382-0798-DBD5-B16CDEED15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1981" y="2180212"/>
              <a:ext cx="2203200" cy="2203200"/>
            </a:xfrm>
            <a:prstGeom prst="rect">
              <a:avLst/>
            </a:prstGeom>
          </p:spPr>
        </p:pic>
      </p:grpSp>
      <p:grpSp>
        <p:nvGrpSpPr>
          <p:cNvPr id="18" name="Group 17">
            <a:extLst>
              <a:ext uri="{FF2B5EF4-FFF2-40B4-BE49-F238E27FC236}">
                <a16:creationId xmlns:a16="http://schemas.microsoft.com/office/drawing/2014/main" id="{7A5CB04E-447C-48E9-BA91-50EFD3D3FC57}"/>
              </a:ext>
            </a:extLst>
          </p:cNvPr>
          <p:cNvGrpSpPr/>
          <p:nvPr/>
        </p:nvGrpSpPr>
        <p:grpSpPr>
          <a:xfrm>
            <a:off x="6397613" y="2342057"/>
            <a:ext cx="2399666" cy="2399666"/>
            <a:chOff x="3423475" y="2081777"/>
            <a:chExt cx="2399666" cy="2399666"/>
          </a:xfrm>
        </p:grpSpPr>
        <p:sp>
          <p:nvSpPr>
            <p:cNvPr id="22" name="circle">
              <a:extLst>
                <a:ext uri="{FF2B5EF4-FFF2-40B4-BE49-F238E27FC236}">
                  <a16:creationId xmlns:a16="http://schemas.microsoft.com/office/drawing/2014/main" id="{93875551-6EA8-4E5B-AD46-3ADE59CB27F7}"/>
                </a:ext>
              </a:extLst>
            </p:cNvPr>
            <p:cNvSpPr/>
            <p:nvPr/>
          </p:nvSpPr>
          <p:spPr>
            <a:xfrm>
              <a:off x="3423475"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23" name="Picture 22">
              <a:extLst>
                <a:ext uri="{FF2B5EF4-FFF2-40B4-BE49-F238E27FC236}">
                  <a16:creationId xmlns:a16="http://schemas.microsoft.com/office/drawing/2014/main" id="{0CDB7BC7-9FFF-4BB9-9106-CDD1DD2043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9835" y="2180212"/>
              <a:ext cx="2203200" cy="2203200"/>
            </a:xfrm>
            <a:prstGeom prst="rect">
              <a:avLst/>
            </a:prstGeom>
          </p:spPr>
        </p:pic>
      </p:grpSp>
      <p:grpSp>
        <p:nvGrpSpPr>
          <p:cNvPr id="24" name="Group 23">
            <a:extLst>
              <a:ext uri="{FF2B5EF4-FFF2-40B4-BE49-F238E27FC236}">
                <a16:creationId xmlns:a16="http://schemas.microsoft.com/office/drawing/2014/main" id="{804BCC19-159D-44D2-9F6F-3228DA261081}"/>
              </a:ext>
            </a:extLst>
          </p:cNvPr>
          <p:cNvGrpSpPr/>
          <p:nvPr/>
        </p:nvGrpSpPr>
        <p:grpSpPr>
          <a:xfrm>
            <a:off x="9255420" y="2342057"/>
            <a:ext cx="2399666" cy="2399666"/>
            <a:chOff x="6282459" y="2081777"/>
            <a:chExt cx="2399666" cy="2399666"/>
          </a:xfrm>
        </p:grpSpPr>
        <p:sp>
          <p:nvSpPr>
            <p:cNvPr id="25" name="circle">
              <a:extLst>
                <a:ext uri="{FF2B5EF4-FFF2-40B4-BE49-F238E27FC236}">
                  <a16:creationId xmlns:a16="http://schemas.microsoft.com/office/drawing/2014/main" id="{B04E6AD8-BD63-48B6-8A3E-12A253238AB4}"/>
                </a:ext>
              </a:extLst>
            </p:cNvPr>
            <p:cNvSpPr/>
            <p:nvPr/>
          </p:nvSpPr>
          <p:spPr>
            <a:xfrm>
              <a:off x="6282459"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26" name="healthcare facility">
              <a:extLst>
                <a:ext uri="{FF2B5EF4-FFF2-40B4-BE49-F238E27FC236}">
                  <a16:creationId xmlns:a16="http://schemas.microsoft.com/office/drawing/2014/main" id="{5A6EBD45-3A7E-4950-A5CE-186EF980DD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2024" y="2180212"/>
              <a:ext cx="2203200" cy="2203200"/>
            </a:xfrm>
            <a:prstGeom prst="rect">
              <a:avLst/>
            </a:prstGeom>
          </p:spPr>
        </p:pic>
      </p:grpSp>
      <p:cxnSp>
        <p:nvCxnSpPr>
          <p:cNvPr id="9" name="Straight Arrow Connector 8">
            <a:extLst>
              <a:ext uri="{FF2B5EF4-FFF2-40B4-BE49-F238E27FC236}">
                <a16:creationId xmlns:a16="http://schemas.microsoft.com/office/drawing/2014/main" id="{02820971-A0CA-496F-83EF-6A4CDEC4DC20}"/>
              </a:ext>
            </a:extLst>
          </p:cNvPr>
          <p:cNvCxnSpPr>
            <a:cxnSpLocks/>
            <a:stCxn id="31" idx="2"/>
          </p:cNvCxnSpPr>
          <p:nvPr/>
        </p:nvCxnSpPr>
        <p:spPr>
          <a:xfrm flipH="1">
            <a:off x="2708490" y="1342532"/>
            <a:ext cx="2494707" cy="1309931"/>
          </a:xfrm>
          <a:prstGeom prst="straightConnector1">
            <a:avLst/>
          </a:prstGeom>
          <a:ln w="28575">
            <a:solidFill>
              <a:srgbClr val="4472C4">
                <a:alpha val="74902"/>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DCB3AA-9B98-473F-8CF5-3BB43496292A}"/>
              </a:ext>
            </a:extLst>
          </p:cNvPr>
          <p:cNvCxnSpPr>
            <a:cxnSpLocks/>
            <a:stCxn id="31" idx="6"/>
            <a:endCxn id="25" idx="1"/>
          </p:cNvCxnSpPr>
          <p:nvPr/>
        </p:nvCxnSpPr>
        <p:spPr>
          <a:xfrm>
            <a:off x="6675747" y="1342532"/>
            <a:ext cx="2931096" cy="1350948"/>
          </a:xfrm>
          <a:prstGeom prst="straightConnector1">
            <a:avLst/>
          </a:prstGeom>
          <a:ln w="28575">
            <a:solidFill>
              <a:srgbClr val="4472C4">
                <a:alpha val="7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4363C4-D96E-4E02-A386-A9309D1462B4}"/>
              </a:ext>
            </a:extLst>
          </p:cNvPr>
          <p:cNvCxnSpPr>
            <a:cxnSpLocks/>
            <a:stCxn id="31" idx="3"/>
          </p:cNvCxnSpPr>
          <p:nvPr/>
        </p:nvCxnSpPr>
        <p:spPr>
          <a:xfrm flipH="1">
            <a:off x="5089841" y="1863157"/>
            <a:ext cx="329006" cy="536773"/>
          </a:xfrm>
          <a:prstGeom prst="straightConnector1">
            <a:avLst/>
          </a:prstGeom>
          <a:ln w="28575">
            <a:solidFill>
              <a:srgbClr val="4472C4">
                <a:alpha val="7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31E5F23-3B2D-4A5A-B363-30D57F8C36D8}"/>
              </a:ext>
            </a:extLst>
          </p:cNvPr>
          <p:cNvCxnSpPr>
            <a:stCxn id="31" idx="5"/>
          </p:cNvCxnSpPr>
          <p:nvPr/>
        </p:nvCxnSpPr>
        <p:spPr>
          <a:xfrm>
            <a:off x="6460097" y="1863157"/>
            <a:ext cx="482570" cy="577335"/>
          </a:xfrm>
          <a:prstGeom prst="straightConnector1">
            <a:avLst/>
          </a:prstGeom>
          <a:ln w="28575">
            <a:solidFill>
              <a:srgbClr val="4472C4">
                <a:alpha val="75000"/>
              </a:srgb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37145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3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1000" fill="hold"/>
                                        <p:tgtEl>
                                          <p:spTgt spid="30"/>
                                        </p:tgtEl>
                                        <p:attrNameLst>
                                          <p:attrName>ppt_w</p:attrName>
                                        </p:attrNameLst>
                                      </p:cBhvr>
                                      <p:tavLst>
                                        <p:tav tm="0">
                                          <p:val>
                                            <p:fltVal val="0"/>
                                          </p:val>
                                        </p:tav>
                                        <p:tav tm="100000">
                                          <p:val>
                                            <p:strVal val="#ppt_w"/>
                                          </p:val>
                                        </p:tav>
                                      </p:tavLst>
                                    </p:anim>
                                    <p:anim calcmode="lin" valueType="num">
                                      <p:cBhvr>
                                        <p:cTn id="16" dur="1000" fill="hold"/>
                                        <p:tgtEl>
                                          <p:spTgt spid="30"/>
                                        </p:tgtEl>
                                        <p:attrNameLst>
                                          <p:attrName>ppt_h</p:attrName>
                                        </p:attrNameLst>
                                      </p:cBhvr>
                                      <p:tavLst>
                                        <p:tav tm="0">
                                          <p:val>
                                            <p:fltVal val="0"/>
                                          </p:val>
                                        </p:tav>
                                        <p:tav tm="100000">
                                          <p:val>
                                            <p:strVal val="#ppt_h"/>
                                          </p:val>
                                        </p:tav>
                                      </p:tavLst>
                                    </p:anim>
                                    <p:anim calcmode="lin" valueType="num">
                                      <p:cBhvr>
                                        <p:cTn id="17" dur="1000" fill="hold"/>
                                        <p:tgtEl>
                                          <p:spTgt spid="30"/>
                                        </p:tgtEl>
                                        <p:attrNameLst>
                                          <p:attrName>style.rotation</p:attrName>
                                        </p:attrNameLst>
                                      </p:cBhvr>
                                      <p:tavLst>
                                        <p:tav tm="0">
                                          <p:val>
                                            <p:fltVal val="90"/>
                                          </p:val>
                                        </p:tav>
                                        <p:tav tm="100000">
                                          <p:val>
                                            <p:fltVal val="0"/>
                                          </p:val>
                                        </p:tav>
                                      </p:tavLst>
                                    </p:anim>
                                    <p:animEffect transition="in" filter="fade">
                                      <p:cBhvr>
                                        <p:cTn id="18" dur="1000"/>
                                        <p:tgtEl>
                                          <p:spTgt spid="30"/>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par>
                                <p:cTn id="23" presetID="22" presetClass="entr" presetSubtype="1"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par>
                                <p:cTn id="29" presetID="22" presetClass="entr" presetSubtype="1"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500" fill="hold"/>
                                        <p:tgtEl>
                                          <p:spTgt spid="50"/>
                                        </p:tgtEl>
                                        <p:attrNameLst>
                                          <p:attrName>ppt_w</p:attrName>
                                        </p:attrNameLst>
                                      </p:cBhvr>
                                      <p:tavLst>
                                        <p:tav tm="0">
                                          <p:val>
                                            <p:fltVal val="0"/>
                                          </p:val>
                                        </p:tav>
                                        <p:tav tm="100000">
                                          <p:val>
                                            <p:strVal val="#ppt_w"/>
                                          </p:val>
                                        </p:tav>
                                      </p:tavLst>
                                    </p:anim>
                                    <p:anim calcmode="lin" valueType="num">
                                      <p:cBhvr>
                                        <p:cTn id="50" dur="500" fill="hold"/>
                                        <p:tgtEl>
                                          <p:spTgt spid="50"/>
                                        </p:tgtEl>
                                        <p:attrNameLst>
                                          <p:attrName>ppt_h</p:attrName>
                                        </p:attrNameLst>
                                      </p:cBhvr>
                                      <p:tavLst>
                                        <p:tav tm="0">
                                          <p:val>
                                            <p:fltVal val="0"/>
                                          </p:val>
                                        </p:tav>
                                        <p:tav tm="100000">
                                          <p:val>
                                            <p:strVal val="#ppt_h"/>
                                          </p:val>
                                        </p:tav>
                                      </p:tavLst>
                                    </p:anim>
                                    <p:animEffect transition="in" filter="fade">
                                      <p:cBhvr>
                                        <p:cTn id="51" dur="500"/>
                                        <p:tgtEl>
                                          <p:spTgt spid="50"/>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wipe(left)">
                                      <p:cBhvr>
                                        <p:cTn id="5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9"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834887" cy="611122"/>
            <a:chOff x="-1235" y="-815"/>
            <a:chExt cx="10834887"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099502" cy="584775"/>
            </a:xfrm>
            <a:prstGeom prst="rect">
              <a:avLst/>
            </a:prstGeom>
            <a:noFill/>
          </p:spPr>
          <p:txBody>
            <a:bodyPr wrap="square">
              <a:spAutoFit/>
            </a:bodyPr>
            <a:lstStyle/>
            <a:p>
              <a:r>
                <a:rPr lang="en-GB" sz="3200" dirty="0">
                  <a:solidFill>
                    <a:srgbClr val="595959"/>
                  </a:solidFill>
                </a:rPr>
                <a:t>Infection prevention and control</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Picture 2">
            <a:extLst>
              <a:ext uri="{FF2B5EF4-FFF2-40B4-BE49-F238E27FC236}">
                <a16:creationId xmlns:a16="http://schemas.microsoft.com/office/drawing/2014/main" id="{7EC1FCAA-1EF4-8047-A9B3-97A9DEDB2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711" y="1375809"/>
            <a:ext cx="10158577" cy="4499688"/>
          </a:xfrm>
          <a:prstGeom prst="rect">
            <a:avLst/>
          </a:prstGeom>
          <a:ln>
            <a:solidFill>
              <a:schemeClr val="bg1">
                <a:lumMod val="75000"/>
              </a:schemeClr>
            </a:solidFill>
          </a:ln>
        </p:spPr>
      </p:pic>
      <p:sp>
        <p:nvSpPr>
          <p:cNvPr id="4" name="national" hidden="1">
            <a:extLst>
              <a:ext uri="{FF2B5EF4-FFF2-40B4-BE49-F238E27FC236}">
                <a16:creationId xmlns:a16="http://schemas.microsoft.com/office/drawing/2014/main" id="{42784161-3527-1884-2F0D-9D8A8B2D1EF6}"/>
              </a:ext>
            </a:extLst>
          </p:cNvPr>
          <p:cNvSpPr/>
          <p:nvPr/>
        </p:nvSpPr>
        <p:spPr>
          <a:xfrm>
            <a:off x="2866030" y="1782977"/>
            <a:ext cx="2066350" cy="611123"/>
          </a:xfrm>
          <a:prstGeom prst="wedgeRectCallout">
            <a:avLst>
              <a:gd name="adj1" fmla="val -22550"/>
              <a:gd name="adj2" fmla="val 75901"/>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National</a:t>
            </a:r>
            <a:endParaRPr lang="x-none" sz="2400" dirty="0">
              <a:solidFill>
                <a:srgbClr val="595959"/>
              </a:solidFill>
              <a:latin typeface="+mj-lt"/>
              <a:ea typeface="+mj-ea"/>
              <a:cs typeface="+mj-cs"/>
            </a:endParaRPr>
          </a:p>
        </p:txBody>
      </p:sp>
      <p:sp>
        <p:nvSpPr>
          <p:cNvPr id="16" name="highlight1 Question">
            <a:extLst>
              <a:ext uri="{FF2B5EF4-FFF2-40B4-BE49-F238E27FC236}">
                <a16:creationId xmlns:a16="http://schemas.microsoft.com/office/drawing/2014/main" id="{5A262F21-6931-4D59-B4F8-A18A923BDBD9}"/>
              </a:ext>
            </a:extLst>
          </p:cNvPr>
          <p:cNvSpPr/>
          <p:nvPr/>
        </p:nvSpPr>
        <p:spPr>
          <a:xfrm>
            <a:off x="1989826" y="2277686"/>
            <a:ext cx="4779034" cy="359780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olumn1 observed">
            <a:extLst>
              <a:ext uri="{FF2B5EF4-FFF2-40B4-BE49-F238E27FC236}">
                <a16:creationId xmlns:a16="http://schemas.microsoft.com/office/drawing/2014/main" id="{F0E3DC65-329D-4540-B7F9-2B8ACDCE2FFD}"/>
              </a:ext>
            </a:extLst>
          </p:cNvPr>
          <p:cNvSpPr/>
          <p:nvPr/>
        </p:nvSpPr>
        <p:spPr>
          <a:xfrm>
            <a:off x="6763109" y="1754039"/>
            <a:ext cx="4412179" cy="52364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5656764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6" grpId="1" animBg="1"/>
      <p:bldP spid="25" grpId="0" animBg="1"/>
      <p:bldP spid="2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rid1">
            <a:extLst>
              <a:ext uri="{FF2B5EF4-FFF2-40B4-BE49-F238E27FC236}">
                <a16:creationId xmlns:a16="http://schemas.microsoft.com/office/drawing/2014/main" id="{4E36F15B-9FBF-49D8-ADAF-E2FF38E66586}"/>
              </a:ext>
            </a:extLst>
          </p:cNvPr>
          <p:cNvSpPr txBox="1"/>
          <p:nvPr/>
        </p:nvSpPr>
        <p:spPr>
          <a:xfrm>
            <a:off x="5412754" y="3743762"/>
            <a:ext cx="6261277" cy="2161068"/>
          </a:xfrm>
          <a:prstGeom prst="rect">
            <a:avLst/>
          </a:prstGeom>
          <a:solidFill>
            <a:srgbClr val="C7DDF1"/>
          </a:solidFill>
        </p:spPr>
        <p:txBody>
          <a:bodyPr vert="horz" wrap="square" lIns="144000" tIns="0" rIns="144000" bIns="0" rtlCol="0" anchor="ctr">
            <a:no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pPr algn="l">
              <a:spcBef>
                <a:spcPts val="0"/>
              </a:spcBef>
              <a:spcAft>
                <a:spcPts val="1200"/>
              </a:spcAft>
            </a:pPr>
            <a:r>
              <a:rPr lang="en-GB" b="1"/>
              <a:t>Example</a:t>
            </a:r>
            <a:endParaRPr lang="en-GB" b="1" dirty="0"/>
          </a:p>
          <a:p>
            <a:pPr algn="l">
              <a:spcBef>
                <a:spcPts val="0"/>
              </a:spcBef>
              <a:spcAft>
                <a:spcPts val="1200"/>
              </a:spcAft>
            </a:pPr>
            <a:r>
              <a:rPr lang="en-GB" dirty="0"/>
              <a:t>outpatient area list doesn’t have a biological waste receptacle bin</a:t>
            </a:r>
          </a:p>
          <a:p>
            <a:pPr algn="l"/>
            <a:r>
              <a:rPr lang="en-GB" dirty="0"/>
              <a:t>laboratory list does have a biological waste receptacle bin</a:t>
            </a:r>
          </a:p>
        </p:txBody>
      </p:sp>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2085079" cy="611122"/>
            <a:chOff x="-1235" y="-815"/>
            <a:chExt cx="1208507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1349695" cy="584775"/>
            </a:xfrm>
            <a:prstGeom prst="rect">
              <a:avLst/>
            </a:prstGeom>
            <a:noFill/>
          </p:spPr>
          <p:txBody>
            <a:bodyPr wrap="square">
              <a:spAutoFit/>
            </a:bodyPr>
            <a:lstStyle/>
            <a:p>
              <a:r>
                <a:rPr lang="en-GB" sz="3200" dirty="0">
                  <a:solidFill>
                    <a:srgbClr val="595959"/>
                  </a:solidFill>
                </a:rPr>
                <a:t>Infection prevention and control</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58" name="bulletText2">
            <a:extLst>
              <a:ext uri="{FF2B5EF4-FFF2-40B4-BE49-F238E27FC236}">
                <a16:creationId xmlns:a16="http://schemas.microsoft.com/office/drawing/2014/main" id="{8C000166-1322-452A-88AC-5AF05CBF451E}"/>
              </a:ext>
            </a:extLst>
          </p:cNvPr>
          <p:cNvSpPr txBox="1"/>
          <p:nvPr/>
        </p:nvSpPr>
        <p:spPr>
          <a:xfrm>
            <a:off x="5755762" y="2393773"/>
            <a:ext cx="591826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not all service areas use all items</a:t>
            </a:r>
          </a:p>
        </p:txBody>
      </p:sp>
      <p:sp>
        <p:nvSpPr>
          <p:cNvPr id="59" name="bulletText3">
            <a:extLst>
              <a:ext uri="{FF2B5EF4-FFF2-40B4-BE49-F238E27FC236}">
                <a16:creationId xmlns:a16="http://schemas.microsoft.com/office/drawing/2014/main" id="{2CC5199E-9134-454C-BB90-00F19A571153}"/>
              </a:ext>
            </a:extLst>
          </p:cNvPr>
          <p:cNvSpPr txBox="1"/>
          <p:nvPr/>
        </p:nvSpPr>
        <p:spPr>
          <a:xfrm>
            <a:off x="5756124" y="3085970"/>
            <a:ext cx="6121586"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items listed depend on site requirements</a:t>
            </a:r>
          </a:p>
        </p:txBody>
      </p:sp>
      <p:pic>
        <p:nvPicPr>
          <p:cNvPr id="61" name="bullet02">
            <a:extLst>
              <a:ext uri="{FF2B5EF4-FFF2-40B4-BE49-F238E27FC236}">
                <a16:creationId xmlns:a16="http://schemas.microsoft.com/office/drawing/2014/main" id="{5776FFDB-6DE2-4904-89AD-3A497441A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392" y="2563405"/>
            <a:ext cx="117692" cy="122400"/>
          </a:xfrm>
          <a:prstGeom prst="rect">
            <a:avLst/>
          </a:prstGeom>
        </p:spPr>
      </p:pic>
      <p:pic>
        <p:nvPicPr>
          <p:cNvPr id="62" name="bullet03">
            <a:extLst>
              <a:ext uri="{FF2B5EF4-FFF2-40B4-BE49-F238E27FC236}">
                <a16:creationId xmlns:a16="http://schemas.microsoft.com/office/drawing/2014/main" id="{3559DFCE-A06A-4D82-AD66-1DB5D1153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754" y="3271151"/>
            <a:ext cx="117692" cy="122400"/>
          </a:xfrm>
          <a:prstGeom prst="rect">
            <a:avLst/>
          </a:prstGeom>
        </p:spPr>
      </p:pic>
      <p:grpSp>
        <p:nvGrpSpPr>
          <p:cNvPr id="64" name="Group 63">
            <a:extLst>
              <a:ext uri="{FF2B5EF4-FFF2-40B4-BE49-F238E27FC236}">
                <a16:creationId xmlns:a16="http://schemas.microsoft.com/office/drawing/2014/main" id="{6B492DC0-2753-47C6-AF54-81ECBC632741}"/>
              </a:ext>
            </a:extLst>
          </p:cNvPr>
          <p:cNvGrpSpPr/>
          <p:nvPr/>
        </p:nvGrpSpPr>
        <p:grpSpPr>
          <a:xfrm>
            <a:off x="609313" y="1432599"/>
            <a:ext cx="3992801" cy="3992801"/>
            <a:chOff x="476038" y="1416377"/>
            <a:chExt cx="3946267" cy="3946267"/>
          </a:xfrm>
        </p:grpSpPr>
        <p:sp>
          <p:nvSpPr>
            <p:cNvPr id="65" name="circle">
              <a:extLst>
                <a:ext uri="{FF2B5EF4-FFF2-40B4-BE49-F238E27FC236}">
                  <a16:creationId xmlns:a16="http://schemas.microsoft.com/office/drawing/2014/main" id="{EB2DB991-6871-4937-99B1-73B0D7F61C6A}"/>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6" name="Picture 65">
              <a:extLst>
                <a:ext uri="{FF2B5EF4-FFF2-40B4-BE49-F238E27FC236}">
                  <a16:creationId xmlns:a16="http://schemas.microsoft.com/office/drawing/2014/main" id="{5C2E777D-D6B5-4EA1-9191-C0B491EF76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094" y="2012903"/>
              <a:ext cx="2024198" cy="2755921"/>
            </a:xfrm>
            <a:prstGeom prst="rect">
              <a:avLst/>
            </a:prstGeom>
          </p:spPr>
        </p:pic>
      </p:grpSp>
      <p:sp>
        <p:nvSpPr>
          <p:cNvPr id="67" name="bulletText1">
            <a:extLst>
              <a:ext uri="{FF2B5EF4-FFF2-40B4-BE49-F238E27FC236}">
                <a16:creationId xmlns:a16="http://schemas.microsoft.com/office/drawing/2014/main" id="{18260509-08F8-4394-A834-AB064C429E58}"/>
              </a:ext>
            </a:extLst>
          </p:cNvPr>
          <p:cNvSpPr txBox="1"/>
          <p:nvPr/>
        </p:nvSpPr>
        <p:spPr>
          <a:xfrm>
            <a:off x="5755762" y="1667891"/>
            <a:ext cx="533464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22 items in IPC list</a:t>
            </a:r>
          </a:p>
        </p:txBody>
      </p:sp>
      <p:pic>
        <p:nvPicPr>
          <p:cNvPr id="68" name="bullet01">
            <a:extLst>
              <a:ext uri="{FF2B5EF4-FFF2-40B4-BE49-F238E27FC236}">
                <a16:creationId xmlns:a16="http://schemas.microsoft.com/office/drawing/2014/main" id="{AA423BBA-A67C-46BC-8026-1D5C32171D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392" y="1837523"/>
            <a:ext cx="117692" cy="122400"/>
          </a:xfrm>
          <a:prstGeom prst="rect">
            <a:avLst/>
          </a:prstGeom>
        </p:spPr>
      </p:pic>
    </p:spTree>
    <p:custDataLst>
      <p:tags r:id="rId1"/>
    </p:custDataLst>
    <p:extLst>
      <p:ext uri="{BB962C8B-B14F-4D97-AF65-F5344CB8AC3E}">
        <p14:creationId xmlns:p14="http://schemas.microsoft.com/office/powerpoint/2010/main" val="41289678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750"/>
                                        <p:tgtEl>
                                          <p:spTgt spid="64"/>
                                        </p:tgtEl>
                                      </p:cBhvr>
                                    </p:animEffect>
                                    <p:anim calcmode="lin" valueType="num">
                                      <p:cBhvr>
                                        <p:cTn id="8" dur="750" fill="hold"/>
                                        <p:tgtEl>
                                          <p:spTgt spid="64"/>
                                        </p:tgtEl>
                                        <p:attrNameLst>
                                          <p:attrName>ppt_x</p:attrName>
                                        </p:attrNameLst>
                                      </p:cBhvr>
                                      <p:tavLst>
                                        <p:tav tm="0">
                                          <p:val>
                                            <p:strVal val="#ppt_x"/>
                                          </p:val>
                                        </p:tav>
                                        <p:tav tm="100000">
                                          <p:val>
                                            <p:strVal val="#ppt_x"/>
                                          </p:val>
                                        </p:tav>
                                      </p:tavLst>
                                    </p:anim>
                                    <p:anim calcmode="lin" valueType="num">
                                      <p:cBhvr>
                                        <p:cTn id="9" dur="75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 calcmode="lin" valueType="num">
                                      <p:cBhvr>
                                        <p:cTn id="14" dur="500" fill="hold"/>
                                        <p:tgtEl>
                                          <p:spTgt spid="68"/>
                                        </p:tgtEl>
                                        <p:attrNameLst>
                                          <p:attrName>ppt_w</p:attrName>
                                        </p:attrNameLst>
                                      </p:cBhvr>
                                      <p:tavLst>
                                        <p:tav tm="0">
                                          <p:val>
                                            <p:fltVal val="0"/>
                                          </p:val>
                                        </p:tav>
                                        <p:tav tm="100000">
                                          <p:val>
                                            <p:strVal val="#ppt_w"/>
                                          </p:val>
                                        </p:tav>
                                      </p:tavLst>
                                    </p:anim>
                                    <p:anim calcmode="lin" valueType="num">
                                      <p:cBhvr>
                                        <p:cTn id="15" dur="500" fill="hold"/>
                                        <p:tgtEl>
                                          <p:spTgt spid="68"/>
                                        </p:tgtEl>
                                        <p:attrNameLst>
                                          <p:attrName>ppt_h</p:attrName>
                                        </p:attrNameLst>
                                      </p:cBhvr>
                                      <p:tavLst>
                                        <p:tav tm="0">
                                          <p:val>
                                            <p:fltVal val="0"/>
                                          </p:val>
                                        </p:tav>
                                        <p:tav tm="100000">
                                          <p:val>
                                            <p:strVal val="#ppt_h"/>
                                          </p:val>
                                        </p:tav>
                                      </p:tavLst>
                                    </p:anim>
                                    <p:anim calcmode="lin" valueType="num">
                                      <p:cBhvr>
                                        <p:cTn id="16" dur="500" fill="hold"/>
                                        <p:tgtEl>
                                          <p:spTgt spid="68"/>
                                        </p:tgtEl>
                                        <p:attrNameLst>
                                          <p:attrName>style.rotation</p:attrName>
                                        </p:attrNameLst>
                                      </p:cBhvr>
                                      <p:tavLst>
                                        <p:tav tm="0">
                                          <p:val>
                                            <p:fltVal val="90"/>
                                          </p:val>
                                        </p:tav>
                                        <p:tav tm="100000">
                                          <p:val>
                                            <p:fltVal val="0"/>
                                          </p:val>
                                        </p:tav>
                                      </p:tavLst>
                                    </p:anim>
                                    <p:animEffect transition="in" filter="fade">
                                      <p:cBhvr>
                                        <p:cTn id="17" dur="500"/>
                                        <p:tgtEl>
                                          <p:spTgt spid="6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p:cTn id="26" dur="500" fill="hold"/>
                                        <p:tgtEl>
                                          <p:spTgt spid="61"/>
                                        </p:tgtEl>
                                        <p:attrNameLst>
                                          <p:attrName>ppt_w</p:attrName>
                                        </p:attrNameLst>
                                      </p:cBhvr>
                                      <p:tavLst>
                                        <p:tav tm="0">
                                          <p:val>
                                            <p:fltVal val="0"/>
                                          </p:val>
                                        </p:tav>
                                        <p:tav tm="100000">
                                          <p:val>
                                            <p:strVal val="#ppt_w"/>
                                          </p:val>
                                        </p:tav>
                                      </p:tavLst>
                                    </p:anim>
                                    <p:anim calcmode="lin" valueType="num">
                                      <p:cBhvr>
                                        <p:cTn id="27" dur="500" fill="hold"/>
                                        <p:tgtEl>
                                          <p:spTgt spid="61"/>
                                        </p:tgtEl>
                                        <p:attrNameLst>
                                          <p:attrName>ppt_h</p:attrName>
                                        </p:attrNameLst>
                                      </p:cBhvr>
                                      <p:tavLst>
                                        <p:tav tm="0">
                                          <p:val>
                                            <p:fltVal val="0"/>
                                          </p:val>
                                        </p:tav>
                                        <p:tav tm="100000">
                                          <p:val>
                                            <p:strVal val="#ppt_h"/>
                                          </p:val>
                                        </p:tav>
                                      </p:tavLst>
                                    </p:anim>
                                    <p:anim calcmode="lin" valueType="num">
                                      <p:cBhvr>
                                        <p:cTn id="28" dur="500" fill="hold"/>
                                        <p:tgtEl>
                                          <p:spTgt spid="61"/>
                                        </p:tgtEl>
                                        <p:attrNameLst>
                                          <p:attrName>style.rotation</p:attrName>
                                        </p:attrNameLst>
                                      </p:cBhvr>
                                      <p:tavLst>
                                        <p:tav tm="0">
                                          <p:val>
                                            <p:fltVal val="90"/>
                                          </p:val>
                                        </p:tav>
                                        <p:tav tm="100000">
                                          <p:val>
                                            <p:fltVal val="0"/>
                                          </p:val>
                                        </p:tav>
                                      </p:tavLst>
                                    </p:anim>
                                    <p:animEffect transition="in" filter="fade">
                                      <p:cBhvr>
                                        <p:cTn id="29" dur="500"/>
                                        <p:tgtEl>
                                          <p:spTgt spid="61"/>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anim calcmode="lin" valueType="num">
                                      <p:cBhvr>
                                        <p:cTn id="40" dur="500" fill="hold"/>
                                        <p:tgtEl>
                                          <p:spTgt spid="62"/>
                                        </p:tgtEl>
                                        <p:attrNameLst>
                                          <p:attrName>style.rotation</p:attrName>
                                        </p:attrNameLst>
                                      </p:cBhvr>
                                      <p:tavLst>
                                        <p:tav tm="0">
                                          <p:val>
                                            <p:fltVal val="90"/>
                                          </p:val>
                                        </p:tav>
                                        <p:tav tm="100000">
                                          <p:val>
                                            <p:fltVal val="0"/>
                                          </p:val>
                                        </p:tav>
                                      </p:tavLst>
                                    </p:anim>
                                    <p:animEffect transition="in" filter="fade">
                                      <p:cBhvr>
                                        <p:cTn id="41" dur="500"/>
                                        <p:tgtEl>
                                          <p:spTgt spid="6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8" grpId="0"/>
      <p:bldP spid="59"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8253413" cy="611122"/>
            <a:chOff x="-1235" y="-815"/>
            <a:chExt cx="8253413"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7518028"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4" name="picRunningWater">
            <a:extLst>
              <a:ext uri="{FF2B5EF4-FFF2-40B4-BE49-F238E27FC236}">
                <a16:creationId xmlns:a16="http://schemas.microsoft.com/office/drawing/2014/main" id="{A1AD6BA1-8EA9-4B39-8410-B899B3DBF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313" y="1080372"/>
            <a:ext cx="3524400" cy="3524400"/>
          </a:xfrm>
          <a:prstGeom prst="rect">
            <a:avLst/>
          </a:prstGeom>
        </p:spPr>
      </p:pic>
      <p:grpSp>
        <p:nvGrpSpPr>
          <p:cNvPr id="6" name="Group 5">
            <a:extLst>
              <a:ext uri="{FF2B5EF4-FFF2-40B4-BE49-F238E27FC236}">
                <a16:creationId xmlns:a16="http://schemas.microsoft.com/office/drawing/2014/main" id="{E343A0E2-6507-4246-9579-A6BA1D54E612}"/>
              </a:ext>
            </a:extLst>
          </p:cNvPr>
          <p:cNvGrpSpPr/>
          <p:nvPr/>
        </p:nvGrpSpPr>
        <p:grpSpPr>
          <a:xfrm>
            <a:off x="609313" y="4596672"/>
            <a:ext cx="3524036" cy="1533285"/>
            <a:chOff x="609313" y="4675010"/>
            <a:chExt cx="3524036" cy="1533285"/>
          </a:xfrm>
        </p:grpSpPr>
        <p:sp>
          <p:nvSpPr>
            <p:cNvPr id="19" name="TextBox 18">
              <a:extLst>
                <a:ext uri="{FF2B5EF4-FFF2-40B4-BE49-F238E27FC236}">
                  <a16:creationId xmlns:a16="http://schemas.microsoft.com/office/drawing/2014/main" id="{E40AB595-1D04-4301-9FF7-4B67E59FB817}"/>
                </a:ext>
              </a:extLst>
            </p:cNvPr>
            <p:cNvSpPr txBox="1"/>
            <p:nvPr/>
          </p:nvSpPr>
          <p:spPr>
            <a:xfrm>
              <a:off x="609313" y="4675010"/>
              <a:ext cx="3524036" cy="1533285"/>
            </a:xfrm>
            <a:prstGeom prst="rect">
              <a:avLst/>
            </a:prstGeom>
            <a:solidFill>
              <a:srgbClr val="98D7CE"/>
            </a:solid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1. Clean running </a:t>
              </a:r>
              <a:br>
                <a:rPr lang="en-GB" sz="2400" b="1" dirty="0">
                  <a:solidFill>
                    <a:srgbClr val="595959"/>
                  </a:solidFill>
                </a:rPr>
              </a:br>
              <a:r>
                <a:rPr lang="en-GB" sz="2400" b="1" dirty="0">
                  <a:solidFill>
                    <a:srgbClr val="595959"/>
                  </a:solidFill>
                </a:rPr>
                <a:t>water</a:t>
              </a:r>
            </a:p>
          </p:txBody>
        </p:sp>
        <p:sp>
          <p:nvSpPr>
            <p:cNvPr id="5" name="TextBox 4">
              <a:extLst>
                <a:ext uri="{FF2B5EF4-FFF2-40B4-BE49-F238E27FC236}">
                  <a16:creationId xmlns:a16="http://schemas.microsoft.com/office/drawing/2014/main" id="{197D6FF2-F5DB-49A7-9C04-449ECC0D99AA}"/>
                </a:ext>
              </a:extLst>
            </p:cNvPr>
            <p:cNvSpPr txBox="1"/>
            <p:nvPr/>
          </p:nvSpPr>
          <p:spPr>
            <a:xfrm>
              <a:off x="609313" y="5916418"/>
              <a:ext cx="3524036" cy="276999"/>
            </a:xfrm>
            <a:prstGeom prst="rect">
              <a:avLst/>
            </a:prstGeom>
            <a:noFill/>
          </p:spPr>
          <p:txBody>
            <a:bodyPr wrap="square" rtlCol="0">
              <a:spAutoFit/>
            </a:bodyPr>
            <a:lstStyle/>
            <a:p>
              <a:pPr algn="ctr"/>
              <a:r>
                <a:rPr lang="en-GB" sz="1200" dirty="0">
                  <a:solidFill>
                    <a:srgbClr val="595959">
                      <a:alpha val="50000"/>
                    </a:srgbClr>
                  </a:solidFill>
                </a:rPr>
                <a:t>© WHO / Daniel </a:t>
              </a:r>
              <a:r>
                <a:rPr lang="en-GB" sz="1200" dirty="0" err="1">
                  <a:solidFill>
                    <a:srgbClr val="595959">
                      <a:alpha val="50000"/>
                    </a:srgbClr>
                  </a:solidFill>
                </a:rPr>
                <a:t>Elombat</a:t>
              </a:r>
              <a:r>
                <a:rPr lang="en-GB" sz="1200" dirty="0">
                  <a:solidFill>
                    <a:srgbClr val="595959">
                      <a:alpha val="50000"/>
                    </a:srgbClr>
                  </a:solidFill>
                </a:rPr>
                <a:t> </a:t>
              </a:r>
            </a:p>
          </p:txBody>
        </p:sp>
      </p:grpSp>
      <p:pic>
        <p:nvPicPr>
          <p:cNvPr id="40" name="picSoap">
            <a:extLst>
              <a:ext uri="{FF2B5EF4-FFF2-40B4-BE49-F238E27FC236}">
                <a16:creationId xmlns:a16="http://schemas.microsoft.com/office/drawing/2014/main" id="{593F1766-3E48-4C6A-BC59-8CC919E046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3376" y="1080372"/>
            <a:ext cx="3524400" cy="3524400"/>
          </a:xfrm>
          <a:prstGeom prst="rect">
            <a:avLst/>
          </a:prstGeom>
        </p:spPr>
      </p:pic>
      <p:grpSp>
        <p:nvGrpSpPr>
          <p:cNvPr id="41" name="Group 40">
            <a:extLst>
              <a:ext uri="{FF2B5EF4-FFF2-40B4-BE49-F238E27FC236}">
                <a16:creationId xmlns:a16="http://schemas.microsoft.com/office/drawing/2014/main" id="{A5AA85B9-E2A4-4A4E-B6CD-0C805F6A38D0}"/>
              </a:ext>
            </a:extLst>
          </p:cNvPr>
          <p:cNvGrpSpPr/>
          <p:nvPr/>
        </p:nvGrpSpPr>
        <p:grpSpPr>
          <a:xfrm>
            <a:off x="4443376" y="4596672"/>
            <a:ext cx="3524036" cy="1533285"/>
            <a:chOff x="609313" y="4675010"/>
            <a:chExt cx="3524036" cy="1533285"/>
          </a:xfrm>
        </p:grpSpPr>
        <p:sp>
          <p:nvSpPr>
            <p:cNvPr id="45" name="TextBox 44">
              <a:extLst>
                <a:ext uri="{FF2B5EF4-FFF2-40B4-BE49-F238E27FC236}">
                  <a16:creationId xmlns:a16="http://schemas.microsoft.com/office/drawing/2014/main" id="{38EF4522-61EE-4509-B67A-A0DEC501230E}"/>
                </a:ext>
              </a:extLst>
            </p:cNvPr>
            <p:cNvSpPr txBox="1"/>
            <p:nvPr/>
          </p:nvSpPr>
          <p:spPr>
            <a:xfrm>
              <a:off x="609313" y="4675010"/>
              <a:ext cx="3524036" cy="1533285"/>
            </a:xfrm>
            <a:prstGeom prst="rect">
              <a:avLst/>
            </a:prstGeom>
            <a:solidFill>
              <a:srgbClr val="98D7CE"/>
            </a:solid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2. Soap for hand </a:t>
              </a:r>
            </a:p>
            <a:p>
              <a:pPr algn="ctr"/>
              <a:r>
                <a:rPr lang="en-GB" sz="2400" b="1" dirty="0">
                  <a:solidFill>
                    <a:srgbClr val="595959"/>
                  </a:solidFill>
                </a:rPr>
                <a:t>hygiene</a:t>
              </a:r>
            </a:p>
          </p:txBody>
        </p:sp>
        <p:sp>
          <p:nvSpPr>
            <p:cNvPr id="46" name="TextBox 45">
              <a:extLst>
                <a:ext uri="{FF2B5EF4-FFF2-40B4-BE49-F238E27FC236}">
                  <a16:creationId xmlns:a16="http://schemas.microsoft.com/office/drawing/2014/main" id="{12DE9345-4972-4E61-BF2B-2D2BAB942D63}"/>
                </a:ext>
              </a:extLst>
            </p:cNvPr>
            <p:cNvSpPr txBox="1"/>
            <p:nvPr/>
          </p:nvSpPr>
          <p:spPr>
            <a:xfrm>
              <a:off x="609313" y="5916418"/>
              <a:ext cx="3524036" cy="276999"/>
            </a:xfrm>
            <a:prstGeom prst="rect">
              <a:avLst/>
            </a:prstGeom>
            <a:noFill/>
          </p:spPr>
          <p:txBody>
            <a:bodyPr wrap="square" rtlCol="0">
              <a:spAutoFit/>
            </a:bodyPr>
            <a:lstStyle/>
            <a:p>
              <a:pPr algn="ctr"/>
              <a:r>
                <a:rPr lang="en-GB" sz="1200" dirty="0">
                  <a:solidFill>
                    <a:srgbClr val="595959">
                      <a:alpha val="50000"/>
                    </a:srgbClr>
                  </a:solidFill>
                </a:rPr>
                <a:t>© WHO</a:t>
              </a:r>
            </a:p>
          </p:txBody>
        </p:sp>
      </p:grpSp>
      <p:pic>
        <p:nvPicPr>
          <p:cNvPr id="47" name="picHandRub">
            <a:extLst>
              <a:ext uri="{FF2B5EF4-FFF2-40B4-BE49-F238E27FC236}">
                <a16:creationId xmlns:a16="http://schemas.microsoft.com/office/drawing/2014/main" id="{32F68742-7269-46D0-BD8A-283F697796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9787" y="1080372"/>
            <a:ext cx="3524400" cy="3524400"/>
          </a:xfrm>
          <a:prstGeom prst="rect">
            <a:avLst/>
          </a:prstGeom>
        </p:spPr>
      </p:pic>
      <p:grpSp>
        <p:nvGrpSpPr>
          <p:cNvPr id="2" name="Group 1">
            <a:extLst>
              <a:ext uri="{FF2B5EF4-FFF2-40B4-BE49-F238E27FC236}">
                <a16:creationId xmlns:a16="http://schemas.microsoft.com/office/drawing/2014/main" id="{2D9ACF5D-A49E-4A3E-9644-EA136F185235}"/>
              </a:ext>
            </a:extLst>
          </p:cNvPr>
          <p:cNvGrpSpPr/>
          <p:nvPr/>
        </p:nvGrpSpPr>
        <p:grpSpPr>
          <a:xfrm>
            <a:off x="8409787" y="4596672"/>
            <a:ext cx="3524036" cy="1533285"/>
            <a:chOff x="8409787" y="4596672"/>
            <a:chExt cx="3524036" cy="1533285"/>
          </a:xfrm>
        </p:grpSpPr>
        <p:sp>
          <p:nvSpPr>
            <p:cNvPr id="49" name="TextBox 48">
              <a:extLst>
                <a:ext uri="{FF2B5EF4-FFF2-40B4-BE49-F238E27FC236}">
                  <a16:creationId xmlns:a16="http://schemas.microsoft.com/office/drawing/2014/main" id="{843FCD96-D679-4A9A-A63E-2859EFB32CE5}"/>
                </a:ext>
              </a:extLst>
            </p:cNvPr>
            <p:cNvSpPr txBox="1"/>
            <p:nvPr/>
          </p:nvSpPr>
          <p:spPr>
            <a:xfrm>
              <a:off x="8409787" y="4596672"/>
              <a:ext cx="3524036" cy="1533285"/>
            </a:xfrm>
            <a:prstGeom prst="rect">
              <a:avLst/>
            </a:prstGeom>
            <a:solidFill>
              <a:srgbClr val="98D7CE"/>
            </a:solid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3. Alcohol-based </a:t>
              </a:r>
              <a:br>
                <a:rPr lang="en-GB" sz="2400" b="1" dirty="0">
                  <a:solidFill>
                    <a:srgbClr val="595959"/>
                  </a:solidFill>
                </a:rPr>
              </a:br>
              <a:r>
                <a:rPr lang="en-GB" sz="2400" b="1" dirty="0">
                  <a:solidFill>
                    <a:srgbClr val="595959"/>
                  </a:solidFill>
                </a:rPr>
                <a:t>hand rub</a:t>
              </a:r>
            </a:p>
          </p:txBody>
        </p:sp>
        <p:sp>
          <p:nvSpPr>
            <p:cNvPr id="22" name="TextBox 21">
              <a:extLst>
                <a:ext uri="{FF2B5EF4-FFF2-40B4-BE49-F238E27FC236}">
                  <a16:creationId xmlns:a16="http://schemas.microsoft.com/office/drawing/2014/main" id="{4A9F1E02-094A-4DA5-A03D-2CCDF74698E1}"/>
                </a:ext>
              </a:extLst>
            </p:cNvPr>
            <p:cNvSpPr txBox="1"/>
            <p:nvPr/>
          </p:nvSpPr>
          <p:spPr>
            <a:xfrm>
              <a:off x="8409787" y="5838079"/>
              <a:ext cx="3524036" cy="276999"/>
            </a:xfrm>
            <a:prstGeom prst="rect">
              <a:avLst/>
            </a:prstGeom>
            <a:noFill/>
          </p:spPr>
          <p:txBody>
            <a:bodyPr wrap="square" rtlCol="0">
              <a:spAutoFit/>
            </a:bodyPr>
            <a:lstStyle/>
            <a:p>
              <a:pPr algn="ctr"/>
              <a:r>
                <a:rPr lang="en-GB" sz="1200" dirty="0">
                  <a:solidFill>
                    <a:srgbClr val="595959">
                      <a:alpha val="50000"/>
                    </a:srgbClr>
                  </a:solidFill>
                </a:rPr>
                <a:t>Photo by Thirdman on Pexels</a:t>
              </a:r>
            </a:p>
          </p:txBody>
        </p:sp>
      </p:grpSp>
    </p:spTree>
    <p:custDataLst>
      <p:tags r:id="rId1"/>
    </p:custDataLst>
    <p:extLst>
      <p:ext uri="{BB962C8B-B14F-4D97-AF65-F5344CB8AC3E}">
        <p14:creationId xmlns:p14="http://schemas.microsoft.com/office/powerpoint/2010/main" val="41386023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22" presetClass="entr" presetSubtype="8"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22" presetClass="entr" presetSubtype="8"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Infection prevention and control list</a:t>
            </a:r>
          </a:p>
        </p:txBody>
      </p:sp>
      <p:grpSp>
        <p:nvGrpSpPr>
          <p:cNvPr id="10" name="Group 9">
            <a:extLst>
              <a:ext uri="{FF2B5EF4-FFF2-40B4-BE49-F238E27FC236}">
                <a16:creationId xmlns:a16="http://schemas.microsoft.com/office/drawing/2014/main" id="{48BC2C64-7560-4158-B7CC-7DE5FA42F4FD}"/>
              </a:ext>
            </a:extLst>
          </p:cNvPr>
          <p:cNvGrpSpPr/>
          <p:nvPr/>
        </p:nvGrpSpPr>
        <p:grpSpPr>
          <a:xfrm>
            <a:off x="609474" y="4670616"/>
            <a:ext cx="5360075" cy="1605276"/>
            <a:chOff x="609312" y="4675010"/>
            <a:chExt cx="5360075" cy="1605276"/>
          </a:xfrm>
        </p:grpSpPr>
        <p:sp>
          <p:nvSpPr>
            <p:cNvPr id="13" name="TextBox 12">
              <a:extLst>
                <a:ext uri="{FF2B5EF4-FFF2-40B4-BE49-F238E27FC236}">
                  <a16:creationId xmlns:a16="http://schemas.microsoft.com/office/drawing/2014/main" id="{C5E2CBDC-2D61-4E20-B99A-98CE8ECA77CB}"/>
                </a:ext>
              </a:extLst>
            </p:cNvPr>
            <p:cNvSpPr txBox="1"/>
            <p:nvPr/>
          </p:nvSpPr>
          <p:spPr>
            <a:xfrm>
              <a:off x="609313" y="4675010"/>
              <a:ext cx="5360074" cy="1605276"/>
            </a:xfrm>
            <a:prstGeom prst="rect">
              <a:avLst/>
            </a:prstGeom>
            <a:solidFill>
              <a:srgbClr val="98D7CE"/>
            </a:solid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4. A poster or sign reminding staff about hand hygiene or showing good hand hygiene techniques </a:t>
              </a:r>
            </a:p>
          </p:txBody>
        </p:sp>
        <p:sp>
          <p:nvSpPr>
            <p:cNvPr id="14" name="TextBox 13">
              <a:extLst>
                <a:ext uri="{FF2B5EF4-FFF2-40B4-BE49-F238E27FC236}">
                  <a16:creationId xmlns:a16="http://schemas.microsoft.com/office/drawing/2014/main" id="{00C82078-B79E-4449-9009-58227FBCB897}"/>
                </a:ext>
              </a:extLst>
            </p:cNvPr>
            <p:cNvSpPr txBox="1"/>
            <p:nvPr/>
          </p:nvSpPr>
          <p:spPr>
            <a:xfrm>
              <a:off x="609312" y="6000642"/>
              <a:ext cx="5360073" cy="276999"/>
            </a:xfrm>
            <a:prstGeom prst="rect">
              <a:avLst/>
            </a:prstGeom>
            <a:noFill/>
          </p:spPr>
          <p:txBody>
            <a:bodyPr wrap="square" rtlCol="0">
              <a:spAutoFit/>
            </a:bodyPr>
            <a:lstStyle/>
            <a:p>
              <a:pPr algn="ctr"/>
              <a:r>
                <a:rPr lang="en-GB" sz="1200" dirty="0">
                  <a:solidFill>
                    <a:srgbClr val="595959">
                      <a:alpha val="50000"/>
                    </a:srgbClr>
                  </a:solidFill>
                </a:rPr>
                <a:t>© WHO / Blink Media - Nana Kofi Acquah</a:t>
              </a:r>
            </a:p>
          </p:txBody>
        </p:sp>
      </p:grpSp>
      <p:pic>
        <p:nvPicPr>
          <p:cNvPr id="4" name="pic Handwashing">
            <a:extLst>
              <a:ext uri="{FF2B5EF4-FFF2-40B4-BE49-F238E27FC236}">
                <a16:creationId xmlns:a16="http://schemas.microsoft.com/office/drawing/2014/main" id="{61EFA287-A820-478B-BD94-6F874917A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652" y="1097016"/>
            <a:ext cx="5357721" cy="3573600"/>
          </a:xfrm>
          <a:prstGeom prst="rect">
            <a:avLst/>
          </a:prstGeom>
        </p:spPr>
      </p:pic>
      <p:pic>
        <p:nvPicPr>
          <p:cNvPr id="19" name="pic paper towels">
            <a:extLst>
              <a:ext uri="{FF2B5EF4-FFF2-40B4-BE49-F238E27FC236}">
                <a16:creationId xmlns:a16="http://schemas.microsoft.com/office/drawing/2014/main" id="{D064DEC8-F193-418E-AA77-BC8D4D2DAB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2" y="1094371"/>
            <a:ext cx="5357719" cy="3573599"/>
          </a:xfrm>
          <a:prstGeom prst="rect">
            <a:avLst/>
          </a:prstGeom>
        </p:spPr>
      </p:pic>
      <p:grpSp>
        <p:nvGrpSpPr>
          <p:cNvPr id="2" name="Group 1">
            <a:extLst>
              <a:ext uri="{FF2B5EF4-FFF2-40B4-BE49-F238E27FC236}">
                <a16:creationId xmlns:a16="http://schemas.microsoft.com/office/drawing/2014/main" id="{4D8BE79D-62E1-489B-8C3D-A1A9DE987E1D}"/>
              </a:ext>
            </a:extLst>
          </p:cNvPr>
          <p:cNvGrpSpPr/>
          <p:nvPr/>
        </p:nvGrpSpPr>
        <p:grpSpPr>
          <a:xfrm>
            <a:off x="6222452" y="4667971"/>
            <a:ext cx="5360076" cy="1605276"/>
            <a:chOff x="6222452" y="4667971"/>
            <a:chExt cx="5360076" cy="1605276"/>
          </a:xfrm>
        </p:grpSpPr>
        <p:grpSp>
          <p:nvGrpSpPr>
            <p:cNvPr id="15" name="Group 14">
              <a:extLst>
                <a:ext uri="{FF2B5EF4-FFF2-40B4-BE49-F238E27FC236}">
                  <a16:creationId xmlns:a16="http://schemas.microsoft.com/office/drawing/2014/main" id="{2E2C88BD-50CF-489F-A546-8CE930D35F2F}"/>
                </a:ext>
              </a:extLst>
            </p:cNvPr>
            <p:cNvGrpSpPr/>
            <p:nvPr/>
          </p:nvGrpSpPr>
          <p:grpSpPr>
            <a:xfrm>
              <a:off x="6222453" y="4667971"/>
              <a:ext cx="5360075" cy="1605276"/>
              <a:chOff x="609312" y="4675010"/>
              <a:chExt cx="5360075" cy="1605276"/>
            </a:xfrm>
          </p:grpSpPr>
          <p:sp>
            <p:nvSpPr>
              <p:cNvPr id="16" name="TextBox 15">
                <a:extLst>
                  <a:ext uri="{FF2B5EF4-FFF2-40B4-BE49-F238E27FC236}">
                    <a16:creationId xmlns:a16="http://schemas.microsoft.com/office/drawing/2014/main" id="{8DD811D1-72DA-4624-9C13-1C562B2A7E7D}"/>
                  </a:ext>
                </a:extLst>
              </p:cNvPr>
              <p:cNvSpPr txBox="1"/>
              <p:nvPr/>
            </p:nvSpPr>
            <p:spPr>
              <a:xfrm>
                <a:off x="609313" y="4675010"/>
                <a:ext cx="5360074" cy="1605276"/>
              </a:xfrm>
              <a:prstGeom prst="rect">
                <a:avLst/>
              </a:prstGeom>
              <a:solidFill>
                <a:srgbClr val="98D7CE"/>
              </a:solid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5. Disposable paper towels or single use hand-towels for drying hands</a:t>
                </a:r>
              </a:p>
            </p:txBody>
          </p:sp>
          <p:sp>
            <p:nvSpPr>
              <p:cNvPr id="17" name="TextBox 16">
                <a:extLst>
                  <a:ext uri="{FF2B5EF4-FFF2-40B4-BE49-F238E27FC236}">
                    <a16:creationId xmlns:a16="http://schemas.microsoft.com/office/drawing/2014/main" id="{63BB38A4-A080-4A04-A7D7-5EED3ED15433}"/>
                  </a:ext>
                </a:extLst>
              </p:cNvPr>
              <p:cNvSpPr txBox="1"/>
              <p:nvPr/>
            </p:nvSpPr>
            <p:spPr>
              <a:xfrm>
                <a:off x="609312" y="6000642"/>
                <a:ext cx="5360073" cy="276999"/>
              </a:xfrm>
              <a:prstGeom prst="rect">
                <a:avLst/>
              </a:prstGeom>
              <a:noFill/>
            </p:spPr>
            <p:txBody>
              <a:bodyPr wrap="square" rtlCol="0">
                <a:spAutoFit/>
              </a:bodyPr>
              <a:lstStyle/>
              <a:p>
                <a:pPr algn="ctr"/>
                <a:endParaRPr lang="en-GB" sz="1200" dirty="0">
                  <a:solidFill>
                    <a:srgbClr val="595959">
                      <a:alpha val="50000"/>
                    </a:srgbClr>
                  </a:solidFill>
                </a:endParaRPr>
              </a:p>
            </p:txBody>
          </p:sp>
        </p:grpSp>
        <p:sp>
          <p:nvSpPr>
            <p:cNvPr id="12" name="TextBox 11">
              <a:extLst>
                <a:ext uri="{FF2B5EF4-FFF2-40B4-BE49-F238E27FC236}">
                  <a16:creationId xmlns:a16="http://schemas.microsoft.com/office/drawing/2014/main" id="{703F9B04-588C-448E-99EC-4879DD25F14A}"/>
                </a:ext>
              </a:extLst>
            </p:cNvPr>
            <p:cNvSpPr txBox="1"/>
            <p:nvPr/>
          </p:nvSpPr>
          <p:spPr>
            <a:xfrm>
              <a:off x="6222452" y="5996248"/>
              <a:ext cx="5360073" cy="276999"/>
            </a:xfrm>
            <a:prstGeom prst="rect">
              <a:avLst/>
            </a:prstGeom>
            <a:noFill/>
          </p:spPr>
          <p:txBody>
            <a:bodyPr wrap="square" rtlCol="0">
              <a:spAutoFit/>
            </a:bodyPr>
            <a:lstStyle/>
            <a:p>
              <a:pPr algn="ctr"/>
              <a:r>
                <a:rPr lang="en-GB" sz="1200" dirty="0">
                  <a:solidFill>
                    <a:srgbClr val="595959">
                      <a:alpha val="50000"/>
                    </a:srgbClr>
                  </a:solidFill>
                </a:rPr>
                <a:t>Designed by Freepik</a:t>
              </a:r>
            </a:p>
          </p:txBody>
        </p:sp>
      </p:grpSp>
    </p:spTree>
    <p:custDataLst>
      <p:tags r:id="rId1"/>
    </p:custDataLst>
    <p:extLst>
      <p:ext uri="{BB962C8B-B14F-4D97-AF65-F5344CB8AC3E}">
        <p14:creationId xmlns:p14="http://schemas.microsoft.com/office/powerpoint/2010/main" val="14032663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 name="6. non sterile gloves">
            <a:extLst>
              <a:ext uri="{FF2B5EF4-FFF2-40B4-BE49-F238E27FC236}">
                <a16:creationId xmlns:a16="http://schemas.microsoft.com/office/drawing/2014/main" id="{61EFA287-A820-478B-BD94-6F874917A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652" y="976696"/>
            <a:ext cx="5357721" cy="3573599"/>
          </a:xfrm>
          <a:prstGeom prst="rect">
            <a:avLst/>
          </a:prstGeom>
        </p:spPr>
      </p:pic>
      <p:pic>
        <p:nvPicPr>
          <p:cNvPr id="19" name="7. sterile gloves">
            <a:extLst>
              <a:ext uri="{FF2B5EF4-FFF2-40B4-BE49-F238E27FC236}">
                <a16:creationId xmlns:a16="http://schemas.microsoft.com/office/drawing/2014/main" id="{D064DEC8-F193-418E-AA77-BC8D4D2DAB2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3632" y="974051"/>
            <a:ext cx="5357719" cy="3573599"/>
          </a:xfrm>
          <a:prstGeom prst="rect">
            <a:avLst/>
          </a:prstGeom>
        </p:spPr>
      </p:pic>
      <p:grpSp>
        <p:nvGrpSpPr>
          <p:cNvPr id="2" name="Group 1">
            <a:extLst>
              <a:ext uri="{FF2B5EF4-FFF2-40B4-BE49-F238E27FC236}">
                <a16:creationId xmlns:a16="http://schemas.microsoft.com/office/drawing/2014/main" id="{27CA43F7-3CA0-4154-A0E1-2185A67C3C19}"/>
              </a:ext>
            </a:extLst>
          </p:cNvPr>
          <p:cNvGrpSpPr/>
          <p:nvPr/>
        </p:nvGrpSpPr>
        <p:grpSpPr>
          <a:xfrm>
            <a:off x="608299" y="4550296"/>
            <a:ext cx="5361250" cy="1605276"/>
            <a:chOff x="608299" y="4550296"/>
            <a:chExt cx="5361250" cy="1605276"/>
          </a:xfrm>
        </p:grpSpPr>
        <p:sp>
          <p:nvSpPr>
            <p:cNvPr id="13" name="TextBox 12">
              <a:extLst>
                <a:ext uri="{FF2B5EF4-FFF2-40B4-BE49-F238E27FC236}">
                  <a16:creationId xmlns:a16="http://schemas.microsoft.com/office/drawing/2014/main" id="{C5E2CBDC-2D61-4E20-B99A-98CE8ECA77CB}"/>
                </a:ext>
              </a:extLst>
            </p:cNvPr>
            <p:cNvSpPr txBox="1"/>
            <p:nvPr/>
          </p:nvSpPr>
          <p:spPr>
            <a:xfrm>
              <a:off x="609475" y="4550296"/>
              <a:ext cx="5360074" cy="1605276"/>
            </a:xfrm>
            <a:prstGeom prst="rect">
              <a:avLst/>
            </a:prstGeom>
            <a:solidFill>
              <a:srgbClr val="98D7CE"/>
            </a:solidFill>
          </p:spPr>
          <p:txBody>
            <a:bodyPr vert="horz" wrap="square" lIns="91440" tIns="180000" rIns="91440" bIns="90000" rtlCol="0" anchor="t" anchorCtr="0">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6. Disposable latex gloves </a:t>
              </a:r>
              <a:br>
                <a:rPr lang="en-GB" sz="2400" b="1" dirty="0">
                  <a:solidFill>
                    <a:srgbClr val="595959"/>
                  </a:solidFill>
                </a:rPr>
              </a:br>
              <a:r>
                <a:rPr lang="en-GB" sz="2400" b="1" dirty="0">
                  <a:solidFill>
                    <a:srgbClr val="595959"/>
                  </a:solidFill>
                </a:rPr>
                <a:t>(non-sterile) </a:t>
              </a:r>
            </a:p>
            <a:p>
              <a:pPr algn="ctr"/>
              <a:endParaRPr lang="en-GB" sz="2400" b="1" dirty="0">
                <a:solidFill>
                  <a:srgbClr val="595959"/>
                </a:solidFill>
              </a:endParaRPr>
            </a:p>
          </p:txBody>
        </p:sp>
        <p:sp>
          <p:nvSpPr>
            <p:cNvPr id="14" name="TextBox 13">
              <a:extLst>
                <a:ext uri="{FF2B5EF4-FFF2-40B4-BE49-F238E27FC236}">
                  <a16:creationId xmlns:a16="http://schemas.microsoft.com/office/drawing/2014/main" id="{1653428E-4BA6-4BA5-8791-7794B95536BC}"/>
                </a:ext>
              </a:extLst>
            </p:cNvPr>
            <p:cNvSpPr txBox="1"/>
            <p:nvPr/>
          </p:nvSpPr>
          <p:spPr>
            <a:xfrm>
              <a:off x="608299" y="5873282"/>
              <a:ext cx="5360073" cy="276999"/>
            </a:xfrm>
            <a:prstGeom prst="rect">
              <a:avLst/>
            </a:prstGeom>
            <a:noFill/>
          </p:spPr>
          <p:txBody>
            <a:bodyPr wrap="square" rtlCol="0">
              <a:spAutoFit/>
            </a:bodyPr>
            <a:lstStyle/>
            <a:p>
              <a:pPr algn="ctr"/>
              <a:r>
                <a:rPr lang="en-GB" sz="1200" dirty="0">
                  <a:solidFill>
                    <a:srgbClr val="595959">
                      <a:alpha val="50000"/>
                    </a:srgbClr>
                  </a:solidFill>
                </a:rPr>
                <a:t>© WHO</a:t>
              </a:r>
            </a:p>
          </p:txBody>
        </p:sp>
      </p:grpSp>
      <p:grpSp>
        <p:nvGrpSpPr>
          <p:cNvPr id="3" name="Group 2">
            <a:extLst>
              <a:ext uri="{FF2B5EF4-FFF2-40B4-BE49-F238E27FC236}">
                <a16:creationId xmlns:a16="http://schemas.microsoft.com/office/drawing/2014/main" id="{C00C2667-FEF4-4CC1-93EA-97C915CE330C}"/>
              </a:ext>
            </a:extLst>
          </p:cNvPr>
          <p:cNvGrpSpPr/>
          <p:nvPr/>
        </p:nvGrpSpPr>
        <p:grpSpPr>
          <a:xfrm>
            <a:off x="6221278" y="4547651"/>
            <a:ext cx="5361250" cy="1605276"/>
            <a:chOff x="6221278" y="4547651"/>
            <a:chExt cx="5361250" cy="1605276"/>
          </a:xfrm>
        </p:grpSpPr>
        <p:grpSp>
          <p:nvGrpSpPr>
            <p:cNvPr id="15" name="Group 14">
              <a:extLst>
                <a:ext uri="{FF2B5EF4-FFF2-40B4-BE49-F238E27FC236}">
                  <a16:creationId xmlns:a16="http://schemas.microsoft.com/office/drawing/2014/main" id="{2E2C88BD-50CF-489F-A546-8CE930D35F2F}"/>
                </a:ext>
              </a:extLst>
            </p:cNvPr>
            <p:cNvGrpSpPr/>
            <p:nvPr/>
          </p:nvGrpSpPr>
          <p:grpSpPr>
            <a:xfrm>
              <a:off x="6222453" y="4547651"/>
              <a:ext cx="5360075" cy="1605276"/>
              <a:chOff x="609312" y="4675010"/>
              <a:chExt cx="5360075" cy="1605276"/>
            </a:xfrm>
          </p:grpSpPr>
          <p:sp>
            <p:nvSpPr>
              <p:cNvPr id="16" name="TextBox 15">
                <a:extLst>
                  <a:ext uri="{FF2B5EF4-FFF2-40B4-BE49-F238E27FC236}">
                    <a16:creationId xmlns:a16="http://schemas.microsoft.com/office/drawing/2014/main" id="{8DD811D1-72DA-4624-9C13-1C562B2A7E7D}"/>
                  </a:ext>
                </a:extLst>
              </p:cNvPr>
              <p:cNvSpPr txBox="1"/>
              <p:nvPr/>
            </p:nvSpPr>
            <p:spPr>
              <a:xfrm>
                <a:off x="609313" y="4675010"/>
                <a:ext cx="5360074" cy="1605276"/>
              </a:xfrm>
              <a:prstGeom prst="rect">
                <a:avLst/>
              </a:prstGeom>
              <a:solidFill>
                <a:srgbClr val="98D7CE"/>
              </a:solidFill>
            </p:spPr>
            <p:txBody>
              <a:bodyPr vert="horz" wrap="square" lIns="91440" tIns="180000" rIns="91440" bIns="90000" rtlCol="0" anchor="t" anchorCtr="0">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7. Disposable latex gloves </a:t>
                </a:r>
              </a:p>
              <a:p>
                <a:pPr algn="ctr"/>
                <a:r>
                  <a:rPr lang="en-GB" sz="2400" b="1" dirty="0">
                    <a:solidFill>
                      <a:srgbClr val="595959"/>
                    </a:solidFill>
                  </a:rPr>
                  <a:t>(sterile)</a:t>
                </a:r>
              </a:p>
              <a:p>
                <a:pPr algn="ctr"/>
                <a:endParaRPr lang="en-GB" sz="2400" b="1" dirty="0">
                  <a:solidFill>
                    <a:srgbClr val="595959"/>
                  </a:solidFill>
                </a:endParaRPr>
              </a:p>
            </p:txBody>
          </p:sp>
          <p:sp>
            <p:nvSpPr>
              <p:cNvPr id="17" name="TextBox 16">
                <a:extLst>
                  <a:ext uri="{FF2B5EF4-FFF2-40B4-BE49-F238E27FC236}">
                    <a16:creationId xmlns:a16="http://schemas.microsoft.com/office/drawing/2014/main" id="{63BB38A4-A080-4A04-A7D7-5EED3ED15433}"/>
                  </a:ext>
                </a:extLst>
              </p:cNvPr>
              <p:cNvSpPr txBox="1"/>
              <p:nvPr/>
            </p:nvSpPr>
            <p:spPr>
              <a:xfrm>
                <a:off x="609312" y="6000642"/>
                <a:ext cx="5360073" cy="276999"/>
              </a:xfrm>
              <a:prstGeom prst="rect">
                <a:avLst/>
              </a:prstGeom>
              <a:noFill/>
            </p:spPr>
            <p:txBody>
              <a:bodyPr wrap="square" rtlCol="0">
                <a:spAutoFit/>
              </a:bodyPr>
              <a:lstStyle/>
              <a:p>
                <a:pPr algn="ctr"/>
                <a:endParaRPr lang="en-GB" sz="1200" dirty="0">
                  <a:solidFill>
                    <a:srgbClr val="595959">
                      <a:alpha val="50000"/>
                    </a:srgbClr>
                  </a:solidFill>
                </a:endParaRPr>
              </a:p>
            </p:txBody>
          </p:sp>
        </p:grpSp>
        <p:sp>
          <p:nvSpPr>
            <p:cNvPr id="20" name="TextBox 19">
              <a:extLst>
                <a:ext uri="{FF2B5EF4-FFF2-40B4-BE49-F238E27FC236}">
                  <a16:creationId xmlns:a16="http://schemas.microsoft.com/office/drawing/2014/main" id="{DDFF2A42-2D05-4A8D-B630-3620F984B2F9}"/>
                </a:ext>
              </a:extLst>
            </p:cNvPr>
            <p:cNvSpPr txBox="1"/>
            <p:nvPr/>
          </p:nvSpPr>
          <p:spPr>
            <a:xfrm>
              <a:off x="6221278" y="5875400"/>
              <a:ext cx="5360073" cy="276999"/>
            </a:xfrm>
            <a:prstGeom prst="rect">
              <a:avLst/>
            </a:prstGeom>
            <a:noFill/>
          </p:spPr>
          <p:txBody>
            <a:bodyPr wrap="square" rtlCol="0">
              <a:spAutoFit/>
            </a:bodyPr>
            <a:lstStyle/>
            <a:p>
              <a:pPr algn="ctr"/>
              <a:r>
                <a:rPr lang="en-GB" sz="1200" dirty="0">
                  <a:solidFill>
                    <a:srgbClr val="595959">
                      <a:alpha val="50000"/>
                    </a:srgbClr>
                  </a:solidFill>
                </a:rPr>
                <a:t>© WHO</a:t>
              </a:r>
            </a:p>
          </p:txBody>
        </p:sp>
      </p:grpSp>
      <p:sp>
        <p:nvSpPr>
          <p:cNvPr id="12" name="examining patients">
            <a:extLst>
              <a:ext uri="{FF2B5EF4-FFF2-40B4-BE49-F238E27FC236}">
                <a16:creationId xmlns:a16="http://schemas.microsoft.com/office/drawing/2014/main" id="{78E3A48E-F2D5-4798-ACB8-CDFB62DB7AA5}"/>
              </a:ext>
            </a:extLst>
          </p:cNvPr>
          <p:cNvSpPr txBox="1"/>
          <p:nvPr/>
        </p:nvSpPr>
        <p:spPr>
          <a:xfrm>
            <a:off x="608300" y="5417414"/>
            <a:ext cx="5360073" cy="369332"/>
          </a:xfrm>
          <a:prstGeom prst="rect">
            <a:avLst/>
          </a:prstGeom>
          <a:noFill/>
        </p:spPr>
        <p:txBody>
          <a:bodyPr wrap="square" rtlCol="0">
            <a:spAutoFit/>
          </a:bodyPr>
          <a:lstStyle/>
          <a:p>
            <a:pPr algn="ctr"/>
            <a:r>
              <a:rPr lang="en-GB" dirty="0">
                <a:solidFill>
                  <a:srgbClr val="595959"/>
                </a:solidFill>
              </a:rPr>
              <a:t>Used for examining patients, waste disposal etc.</a:t>
            </a:r>
          </a:p>
        </p:txBody>
      </p:sp>
      <p:sp>
        <p:nvSpPr>
          <p:cNvPr id="18" name="surgical procedures">
            <a:extLst>
              <a:ext uri="{FF2B5EF4-FFF2-40B4-BE49-F238E27FC236}">
                <a16:creationId xmlns:a16="http://schemas.microsoft.com/office/drawing/2014/main" id="{E15C614A-121B-4235-94B6-0FA58F035436}"/>
              </a:ext>
            </a:extLst>
          </p:cNvPr>
          <p:cNvSpPr txBox="1"/>
          <p:nvPr/>
        </p:nvSpPr>
        <p:spPr>
          <a:xfrm>
            <a:off x="6221278" y="5417414"/>
            <a:ext cx="5360073" cy="369332"/>
          </a:xfrm>
          <a:prstGeom prst="rect">
            <a:avLst/>
          </a:prstGeom>
          <a:noFill/>
        </p:spPr>
        <p:txBody>
          <a:bodyPr wrap="square" rtlCol="0">
            <a:spAutoFit/>
          </a:bodyPr>
          <a:lstStyle/>
          <a:p>
            <a:pPr algn="ctr"/>
            <a:r>
              <a:rPr lang="en-GB" dirty="0">
                <a:solidFill>
                  <a:srgbClr val="595959"/>
                </a:solidFill>
              </a:rPr>
              <a:t>Used for surgical procedures</a:t>
            </a:r>
          </a:p>
        </p:txBody>
      </p:sp>
    </p:spTree>
    <p:custDataLst>
      <p:tags r:id="rId1"/>
    </p:custDataLst>
    <p:extLst>
      <p:ext uri="{BB962C8B-B14F-4D97-AF65-F5344CB8AC3E}">
        <p14:creationId xmlns:p14="http://schemas.microsoft.com/office/powerpoint/2010/main" val="26951396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Infection prevention and control list</a:t>
            </a:r>
          </a:p>
        </p:txBody>
      </p:sp>
      <p:pic>
        <p:nvPicPr>
          <p:cNvPr id="4" name="8. waste bin">
            <a:extLst>
              <a:ext uri="{FF2B5EF4-FFF2-40B4-BE49-F238E27FC236}">
                <a16:creationId xmlns:a16="http://schemas.microsoft.com/office/drawing/2014/main" id="{61EFA287-A820-478B-BD94-6F874917A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652" y="1097016"/>
            <a:ext cx="5357721" cy="3573599"/>
          </a:xfrm>
          <a:prstGeom prst="rect">
            <a:avLst/>
          </a:prstGeom>
        </p:spPr>
      </p:pic>
      <p:pic>
        <p:nvPicPr>
          <p:cNvPr id="19" name="9. foot pedal bin">
            <a:extLst>
              <a:ext uri="{FF2B5EF4-FFF2-40B4-BE49-F238E27FC236}">
                <a16:creationId xmlns:a16="http://schemas.microsoft.com/office/drawing/2014/main" id="{D064DEC8-F193-418E-AA77-BC8D4D2DAB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632" y="1094371"/>
            <a:ext cx="5357719" cy="3573599"/>
          </a:xfrm>
          <a:prstGeom prst="rect">
            <a:avLst/>
          </a:prstGeom>
        </p:spPr>
      </p:pic>
      <p:grpSp>
        <p:nvGrpSpPr>
          <p:cNvPr id="2" name="Group 1">
            <a:extLst>
              <a:ext uri="{FF2B5EF4-FFF2-40B4-BE49-F238E27FC236}">
                <a16:creationId xmlns:a16="http://schemas.microsoft.com/office/drawing/2014/main" id="{3CD02EE4-FDC1-4B6D-9E4E-69CF5F0D0A35}"/>
              </a:ext>
            </a:extLst>
          </p:cNvPr>
          <p:cNvGrpSpPr/>
          <p:nvPr/>
        </p:nvGrpSpPr>
        <p:grpSpPr>
          <a:xfrm>
            <a:off x="609475" y="4670616"/>
            <a:ext cx="5360074" cy="1605276"/>
            <a:chOff x="609475" y="4670616"/>
            <a:chExt cx="5360074" cy="1605276"/>
          </a:xfrm>
        </p:grpSpPr>
        <p:sp>
          <p:nvSpPr>
            <p:cNvPr id="13" name="TextBox 12">
              <a:extLst>
                <a:ext uri="{FF2B5EF4-FFF2-40B4-BE49-F238E27FC236}">
                  <a16:creationId xmlns:a16="http://schemas.microsoft.com/office/drawing/2014/main" id="{C5E2CBDC-2D61-4E20-B99A-98CE8ECA77CB}"/>
                </a:ext>
              </a:extLst>
            </p:cNvPr>
            <p:cNvSpPr txBox="1"/>
            <p:nvPr/>
          </p:nvSpPr>
          <p:spPr>
            <a:xfrm>
              <a:off x="609475" y="4670616"/>
              <a:ext cx="5360074" cy="1605276"/>
            </a:xfrm>
            <a:prstGeom prst="rect">
              <a:avLst/>
            </a:prstGeom>
            <a:solidFill>
              <a:srgbClr val="98D7CE"/>
            </a:solidFill>
          </p:spPr>
          <p:txBody>
            <a:bodyPr vert="horz" wrap="square" lIns="91440" tIns="216000" rIns="91440" bIns="90000" rtlCol="0" anchor="t" anchorCtr="0">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8. Waste receptacle bin with lid and plastic bin liner for infectious non-sharp waste</a:t>
              </a:r>
            </a:p>
          </p:txBody>
        </p:sp>
        <p:sp>
          <p:nvSpPr>
            <p:cNvPr id="10" name="TextBox 9">
              <a:extLst>
                <a:ext uri="{FF2B5EF4-FFF2-40B4-BE49-F238E27FC236}">
                  <a16:creationId xmlns:a16="http://schemas.microsoft.com/office/drawing/2014/main" id="{D8F781D4-5571-43E5-95F9-1A560BDE17A8}"/>
                </a:ext>
              </a:extLst>
            </p:cNvPr>
            <p:cNvSpPr txBox="1"/>
            <p:nvPr/>
          </p:nvSpPr>
          <p:spPr>
            <a:xfrm>
              <a:off x="609476" y="5998893"/>
              <a:ext cx="5360073" cy="276999"/>
            </a:xfrm>
            <a:prstGeom prst="rect">
              <a:avLst/>
            </a:prstGeom>
            <a:noFill/>
          </p:spPr>
          <p:txBody>
            <a:bodyPr wrap="square" rtlCol="0">
              <a:spAutoFit/>
            </a:bodyPr>
            <a:lstStyle/>
            <a:p>
              <a:pPr algn="ctr"/>
              <a:r>
                <a:rPr lang="en-GB" sz="1200" dirty="0">
                  <a:solidFill>
                    <a:srgbClr val="595959">
                      <a:alpha val="50000"/>
                    </a:srgbClr>
                  </a:solidFill>
                </a:rPr>
                <a:t>© WHO / Yolanda Barbera</a:t>
              </a:r>
            </a:p>
          </p:txBody>
        </p:sp>
      </p:grpSp>
      <p:grpSp>
        <p:nvGrpSpPr>
          <p:cNvPr id="3" name="Group 2">
            <a:extLst>
              <a:ext uri="{FF2B5EF4-FFF2-40B4-BE49-F238E27FC236}">
                <a16:creationId xmlns:a16="http://schemas.microsoft.com/office/drawing/2014/main" id="{9B67EB84-64C1-43D4-A326-F771CDC15C6A}"/>
              </a:ext>
            </a:extLst>
          </p:cNvPr>
          <p:cNvGrpSpPr/>
          <p:nvPr/>
        </p:nvGrpSpPr>
        <p:grpSpPr>
          <a:xfrm>
            <a:off x="6221277" y="4667971"/>
            <a:ext cx="5361251" cy="1605276"/>
            <a:chOff x="6221277" y="4667971"/>
            <a:chExt cx="5361251" cy="1605276"/>
          </a:xfrm>
        </p:grpSpPr>
        <p:grpSp>
          <p:nvGrpSpPr>
            <p:cNvPr id="15" name="Group 14">
              <a:extLst>
                <a:ext uri="{FF2B5EF4-FFF2-40B4-BE49-F238E27FC236}">
                  <a16:creationId xmlns:a16="http://schemas.microsoft.com/office/drawing/2014/main" id="{2E2C88BD-50CF-489F-A546-8CE930D35F2F}"/>
                </a:ext>
              </a:extLst>
            </p:cNvPr>
            <p:cNvGrpSpPr/>
            <p:nvPr/>
          </p:nvGrpSpPr>
          <p:grpSpPr>
            <a:xfrm>
              <a:off x="6222453" y="4667971"/>
              <a:ext cx="5360075" cy="1605276"/>
              <a:chOff x="609312" y="4675010"/>
              <a:chExt cx="5360075" cy="1605276"/>
            </a:xfrm>
          </p:grpSpPr>
          <p:sp>
            <p:nvSpPr>
              <p:cNvPr id="16" name="TextBox 15">
                <a:extLst>
                  <a:ext uri="{FF2B5EF4-FFF2-40B4-BE49-F238E27FC236}">
                    <a16:creationId xmlns:a16="http://schemas.microsoft.com/office/drawing/2014/main" id="{8DD811D1-72DA-4624-9C13-1C562B2A7E7D}"/>
                  </a:ext>
                </a:extLst>
              </p:cNvPr>
              <p:cNvSpPr txBox="1"/>
              <p:nvPr/>
            </p:nvSpPr>
            <p:spPr>
              <a:xfrm>
                <a:off x="609313" y="4675010"/>
                <a:ext cx="5360074" cy="1605276"/>
              </a:xfrm>
              <a:prstGeom prst="rect">
                <a:avLst/>
              </a:prstGeom>
              <a:solidFill>
                <a:srgbClr val="98D7CE"/>
              </a:solidFill>
            </p:spPr>
            <p:txBody>
              <a:bodyPr vert="horz" wrap="square" lIns="91440" tIns="360000" rIns="91440" bIns="90000" rtlCol="0" anchor="t" anchorCtr="0">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9. Foot pedal operated waste bin for infectious non-sharp waste</a:t>
                </a:r>
              </a:p>
            </p:txBody>
          </p:sp>
          <p:sp>
            <p:nvSpPr>
              <p:cNvPr id="17" name="TextBox 16">
                <a:extLst>
                  <a:ext uri="{FF2B5EF4-FFF2-40B4-BE49-F238E27FC236}">
                    <a16:creationId xmlns:a16="http://schemas.microsoft.com/office/drawing/2014/main" id="{63BB38A4-A080-4A04-A7D7-5EED3ED15433}"/>
                  </a:ext>
                </a:extLst>
              </p:cNvPr>
              <p:cNvSpPr txBox="1"/>
              <p:nvPr/>
            </p:nvSpPr>
            <p:spPr>
              <a:xfrm>
                <a:off x="609312" y="6000642"/>
                <a:ext cx="5360073" cy="276999"/>
              </a:xfrm>
              <a:prstGeom prst="rect">
                <a:avLst/>
              </a:prstGeom>
              <a:noFill/>
            </p:spPr>
            <p:txBody>
              <a:bodyPr wrap="square" rtlCol="0">
                <a:spAutoFit/>
              </a:bodyPr>
              <a:lstStyle/>
              <a:p>
                <a:pPr algn="ctr"/>
                <a:endParaRPr lang="en-GB" sz="1200" dirty="0">
                  <a:solidFill>
                    <a:srgbClr val="595959">
                      <a:alpha val="50000"/>
                    </a:srgbClr>
                  </a:solidFill>
                </a:endParaRPr>
              </a:p>
            </p:txBody>
          </p:sp>
        </p:grpSp>
        <p:sp>
          <p:nvSpPr>
            <p:cNvPr id="12" name="TextBox 11">
              <a:extLst>
                <a:ext uri="{FF2B5EF4-FFF2-40B4-BE49-F238E27FC236}">
                  <a16:creationId xmlns:a16="http://schemas.microsoft.com/office/drawing/2014/main" id="{85171E64-1F66-495B-8B7A-1BA2A8BBB8C9}"/>
                </a:ext>
              </a:extLst>
            </p:cNvPr>
            <p:cNvSpPr txBox="1"/>
            <p:nvPr/>
          </p:nvSpPr>
          <p:spPr>
            <a:xfrm>
              <a:off x="6221277" y="5996248"/>
              <a:ext cx="5360073" cy="276999"/>
            </a:xfrm>
            <a:prstGeom prst="rect">
              <a:avLst/>
            </a:prstGeom>
            <a:noFill/>
          </p:spPr>
          <p:txBody>
            <a:bodyPr wrap="square" rtlCol="0">
              <a:spAutoFit/>
            </a:bodyPr>
            <a:lstStyle/>
            <a:p>
              <a:pPr algn="ctr"/>
              <a:r>
                <a:rPr lang="en-GB" sz="1200" dirty="0">
                  <a:solidFill>
                    <a:srgbClr val="595959">
                      <a:alpha val="50000"/>
                    </a:srgbClr>
                  </a:solidFill>
                </a:rPr>
                <a:t>© WHO / Yolanda Barbera</a:t>
              </a:r>
            </a:p>
          </p:txBody>
        </p:sp>
      </p:grpSp>
    </p:spTree>
    <p:custDataLst>
      <p:tags r:id="rId1"/>
    </p:custDataLst>
    <p:extLst>
      <p:ext uri="{BB962C8B-B14F-4D97-AF65-F5344CB8AC3E}">
        <p14:creationId xmlns:p14="http://schemas.microsoft.com/office/powerpoint/2010/main" val="5502986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28575">
          <a:solidFill>
            <a:srgbClr val="4472C4"/>
          </a:solidFill>
          <a:headEnd type="none" w="med" len="med"/>
          <a:tailEnd type="none"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28575">
          <a:solidFill>
            <a:srgbClr val="4472C4"/>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14899</TotalTime>
  <Words>2472</Words>
  <Application>Microsoft Office PowerPoint</Application>
  <PresentationFormat>Widescreen</PresentationFormat>
  <Paragraphs>286</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Atkinson Hyperlegible</vt:lpstr>
      <vt:lpstr>Cambria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HHFA_dc_tot_module5_unit1_en</dc:title>
  <dc:creator>WHO</dc:creator>
  <cp:lastModifiedBy>G Johnson</cp:lastModifiedBy>
  <cp:revision>197</cp:revision>
  <dcterms:created xsi:type="dcterms:W3CDTF">2022-07-29T14:12:36Z</dcterms:created>
  <dcterms:modified xsi:type="dcterms:W3CDTF">2023-01-19T11:38:32Z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